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26"/>
  </p:notesMasterIdLst>
  <p:sldIdLst>
    <p:sldId id="256" r:id="rId5"/>
    <p:sldId id="1249" r:id="rId6"/>
    <p:sldId id="1085" r:id="rId7"/>
    <p:sldId id="352" r:id="rId8"/>
    <p:sldId id="1251" r:id="rId9"/>
    <p:sldId id="1253" r:id="rId10"/>
    <p:sldId id="1254" r:id="rId11"/>
    <p:sldId id="1257" r:id="rId12"/>
    <p:sldId id="1258" r:id="rId13"/>
    <p:sldId id="1266" r:id="rId14"/>
    <p:sldId id="1260" r:id="rId15"/>
    <p:sldId id="1261" r:id="rId16"/>
    <p:sldId id="1262" r:id="rId17"/>
    <p:sldId id="1263" r:id="rId18"/>
    <p:sldId id="1267" r:id="rId19"/>
    <p:sldId id="1264" r:id="rId20"/>
    <p:sldId id="1265" r:id="rId21"/>
    <p:sldId id="1268" r:id="rId22"/>
    <p:sldId id="1269" r:id="rId23"/>
    <p:sldId id="1270" r:id="rId24"/>
    <p:sldId id="1259" r:id="rId25"/>
  </p:sldIdLst>
  <p:sldSz cx="12192000" cy="6858000"/>
  <p:notesSz cx="6858000" cy="9144000"/>
  <p:custDataLst>
    <p:tags r:id="rId27"/>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784" userDrawn="1">
          <p15:clr>
            <a:srgbClr val="A4A3A4"/>
          </p15:clr>
        </p15:guide>
        <p15:guide id="2" pos="192" userDrawn="1">
          <p15:clr>
            <a:srgbClr val="A4A3A4"/>
          </p15:clr>
        </p15:guide>
        <p15:guide id="3" orient="horz" pos="1080" userDrawn="1">
          <p15:clr>
            <a:srgbClr val="A4A3A4"/>
          </p15:clr>
        </p15:guide>
        <p15:guide id="4" orient="horz" pos="2160" userDrawn="1">
          <p15:clr>
            <a:srgbClr val="A4A3A4"/>
          </p15:clr>
        </p15:guide>
        <p15:guide id="5" orient="horz" pos="4032" userDrawn="1">
          <p15:clr>
            <a:srgbClr val="A4A3A4"/>
          </p15:clr>
        </p15:guide>
      </p15:sldGuideLst>
    </p:ext>
    <p:ext uri="http://customooxmlschemas.google.com/">
      <go:slidesCustomData xmlns=""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r:id="rId220"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5E3FF"/>
    <a:srgbClr val="FFE500"/>
    <a:srgbClr val="B9D0FF"/>
    <a:srgbClr val="034977"/>
    <a:srgbClr val="023558"/>
    <a:srgbClr val="045890"/>
    <a:srgbClr val="0000FF"/>
    <a:srgbClr val="EDE2EE"/>
    <a:srgbClr val="1B35B5"/>
    <a:srgbClr val="667CE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919B78A-FB7E-433E-90F3-033EBA9B776F}" v="1" dt="2025-12-10T08:44:37.22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5097" autoAdjust="0"/>
  </p:normalViewPr>
  <p:slideViewPr>
    <p:cSldViewPr snapToGrid="0">
      <p:cViewPr varScale="1">
        <p:scale>
          <a:sx n="77" d="100"/>
          <a:sy n="77" d="100"/>
        </p:scale>
        <p:origin x="244" y="56"/>
      </p:cViewPr>
      <p:guideLst>
        <p:guide orient="horz" pos="784"/>
        <p:guide pos="192"/>
        <p:guide orient="horz" pos="1080"/>
        <p:guide orient="horz" pos="2160"/>
        <p:guide orient="horz" pos="4032"/>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222"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26"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2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220" Type="http://customschemas.google.com/relationships/presentationmetadata" Target="metadata"/><Relationship Id="rId225"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10" Type="http://schemas.openxmlformats.org/officeDocument/2006/relationships/slide" Target="slides/slide6.xml"/><Relationship Id="rId19" Type="http://schemas.openxmlformats.org/officeDocument/2006/relationships/slide" Target="slides/slide15.xml"/><Relationship Id="rId22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ags" Target="tags/tag1.xml"/><Relationship Id="rId223" Type="http://schemas.openxmlformats.org/officeDocument/2006/relationships/theme" Target="theme/theme1.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i Venkat" userId="9bc2dae27fd28570" providerId="LiveId" clId="{0B29B1B6-42FB-4E5E-A06E-99BB8DA90A56}"/>
    <pc:docChg chg="addSld delSld modSld sldOrd">
      <pc:chgData name="Sai Venkat" userId="9bc2dae27fd28570" providerId="LiveId" clId="{0B29B1B6-42FB-4E5E-A06E-99BB8DA90A56}" dt="2025-12-10T08:45:13.899" v="10"/>
      <pc:docMkLst>
        <pc:docMk/>
      </pc:docMkLst>
      <pc:sldChg chg="del">
        <pc:chgData name="Sai Venkat" userId="9bc2dae27fd28570" providerId="LiveId" clId="{0B29B1B6-42FB-4E5E-A06E-99BB8DA90A56}" dt="2025-12-10T08:44:53.223" v="8" actId="2696"/>
        <pc:sldMkLst>
          <pc:docMk/>
          <pc:sldMk cId="4077497407" sldId="1255"/>
        </pc:sldMkLst>
      </pc:sldChg>
      <pc:sldChg chg="ord">
        <pc:chgData name="Sai Venkat" userId="9bc2dae27fd28570" providerId="LiveId" clId="{0B29B1B6-42FB-4E5E-A06E-99BB8DA90A56}" dt="2025-12-10T08:45:13.899" v="10"/>
        <pc:sldMkLst>
          <pc:docMk/>
          <pc:sldMk cId="1452587109" sldId="1260"/>
        </pc:sldMkLst>
      </pc:sldChg>
      <pc:sldChg chg="addSp modSp new mod">
        <pc:chgData name="Sai Venkat" userId="9bc2dae27fd28570" providerId="LiveId" clId="{0B29B1B6-42FB-4E5E-A06E-99BB8DA90A56}" dt="2025-12-10T08:44:37.220" v="7"/>
        <pc:sldMkLst>
          <pc:docMk/>
          <pc:sldMk cId="1484316619" sldId="1270"/>
        </pc:sldMkLst>
        <pc:spChg chg="add mod">
          <ac:chgData name="Sai Venkat" userId="9bc2dae27fd28570" providerId="LiveId" clId="{0B29B1B6-42FB-4E5E-A06E-99BB8DA90A56}" dt="2025-12-10T08:44:37.220" v="7"/>
          <ac:spMkLst>
            <pc:docMk/>
            <pc:sldMk cId="1484316619" sldId="1270"/>
            <ac:spMk id="3" creationId="{3C80B669-FAB2-FD28-7CBC-4BDB8DA9632F}"/>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lgn="l" rtl="0" fontAlgn="base">
              <a:buNone/>
            </a:pPr>
            <a:r>
              <a:rPr lang="en-IN" b="1" i="0" u="none" strike="noStrike">
                <a:solidFill>
                  <a:srgbClr val="000000"/>
                </a:solidFill>
                <a:effectLst/>
                <a:highlight>
                  <a:srgbClr val="F5F5F5"/>
                </a:highlight>
                <a:latin typeface="Arial" panose="020B0604020202020204" pitchFamily="34" charset="0"/>
              </a:rPr>
              <a:t>Speaker would be briefing the students that this content has been prepared for the educational purpose only and is referred from multiple sites which are cited in the last.</a:t>
            </a:r>
            <a:r>
              <a:rPr lang="en-IN" b="0" i="0" u="none" strike="noStrike">
                <a:solidFill>
                  <a:srgbClr val="000000"/>
                </a:solidFill>
                <a:effectLst/>
                <a:highlight>
                  <a:srgbClr val="F5F5F5"/>
                </a:highlight>
                <a:latin typeface="Arial" panose="020B0604020202020204" pitchFamily="34" charset="0"/>
              </a:rPr>
              <a:t>​</a:t>
            </a:r>
            <a:r>
              <a:rPr lang="en-US" b="0" i="0">
                <a:solidFill>
                  <a:srgbClr val="444444"/>
                </a:solidFill>
                <a:effectLst/>
                <a:highlight>
                  <a:srgbClr val="F5F5F5"/>
                </a:highlight>
                <a:latin typeface="Arial" panose="020B0604020202020204" pitchFamily="34" charset="0"/>
              </a:rPr>
              <a:t>​</a:t>
            </a:r>
            <a:endParaRPr lang="en-US" b="0" i="0">
              <a:solidFill>
                <a:srgbClr val="444444"/>
              </a:solidFill>
              <a:effectLst/>
              <a:highlight>
                <a:srgbClr val="F5F5F5"/>
              </a:highlight>
              <a:latin typeface="Calibri" panose="020F0502020204030204" pitchFamily="34" charset="0"/>
            </a:endParaRPr>
          </a:p>
          <a:p>
            <a:pPr marL="158750" indent="0" algn="l" rtl="0" fontAlgn="base">
              <a:buNone/>
            </a:pPr>
            <a:r>
              <a:rPr lang="en-IN" b="1" i="0" u="none" strike="noStrike">
                <a:solidFill>
                  <a:srgbClr val="000000"/>
                </a:solidFill>
                <a:effectLst/>
                <a:highlight>
                  <a:srgbClr val="F5F5F5"/>
                </a:highlight>
                <a:latin typeface="Arial" panose="020B0604020202020204" pitchFamily="34" charset="0"/>
              </a:rPr>
              <a:t>---------------------------------------------------</a:t>
            </a:r>
            <a:r>
              <a:rPr lang="en-US" b="0" i="0" u="none" strike="noStrike">
                <a:solidFill>
                  <a:srgbClr val="000000"/>
                </a:solidFill>
                <a:effectLst/>
                <a:highlight>
                  <a:srgbClr val="F5F5F5"/>
                </a:highlight>
                <a:latin typeface="Arial" panose="020B0604020202020204" pitchFamily="34" charset="0"/>
              </a:rPr>
              <a:t>​</a:t>
            </a:r>
            <a:r>
              <a:rPr lang="en-US" b="0" i="0">
                <a:solidFill>
                  <a:srgbClr val="444444"/>
                </a:solidFill>
                <a:effectLst/>
                <a:highlight>
                  <a:srgbClr val="F5F5F5"/>
                </a:highlight>
                <a:latin typeface="Arial" panose="020B0604020202020204" pitchFamily="34" charset="0"/>
              </a:rPr>
              <a:t>​</a:t>
            </a:r>
            <a:endParaRPr lang="en-US" b="0" i="0">
              <a:solidFill>
                <a:srgbClr val="444444"/>
              </a:solidFill>
              <a:effectLst/>
              <a:highlight>
                <a:srgbClr val="F5F5F5"/>
              </a:highlight>
              <a:latin typeface="Calibri" panose="020F0502020204030204" pitchFamily="34" charset="0"/>
            </a:endParaRPr>
          </a:p>
          <a:p>
            <a:pPr marL="158750" indent="0" algn="l" rtl="0" fontAlgn="base">
              <a:buNone/>
            </a:pPr>
            <a:r>
              <a:rPr lang="en-IN" b="1" i="0" u="none" strike="noStrike">
                <a:solidFill>
                  <a:srgbClr val="000000"/>
                </a:solidFill>
                <a:effectLst/>
                <a:highlight>
                  <a:srgbClr val="F5F5F5"/>
                </a:highlight>
                <a:latin typeface="Arial" panose="020B0604020202020204" pitchFamily="34" charset="0"/>
              </a:rPr>
              <a:t>A disclaimer is a statement or notice that is intended to clarify, limit, or provide information about the scope, limitations, or potential risks associated with certain actions, information, products, services, or content. </a:t>
            </a:r>
            <a:r>
              <a:rPr lang="en-US" b="0" i="0" u="none" strike="noStrike">
                <a:solidFill>
                  <a:srgbClr val="000000"/>
                </a:solidFill>
                <a:effectLst/>
                <a:highlight>
                  <a:srgbClr val="F5F5F5"/>
                </a:highlight>
                <a:latin typeface="Arial" panose="020B0604020202020204" pitchFamily="34" charset="0"/>
              </a:rPr>
              <a:t>​</a:t>
            </a:r>
            <a:r>
              <a:rPr lang="en-US" b="0" i="0">
                <a:solidFill>
                  <a:srgbClr val="444444"/>
                </a:solidFill>
                <a:effectLst/>
                <a:highlight>
                  <a:srgbClr val="F5F5F5"/>
                </a:highlight>
                <a:latin typeface="Arial" panose="020B0604020202020204" pitchFamily="34" charset="0"/>
              </a:rPr>
              <a:t>​</a:t>
            </a:r>
            <a:endParaRPr lang="en-US" b="0" i="0">
              <a:solidFill>
                <a:srgbClr val="444444"/>
              </a:solidFill>
              <a:effectLst/>
              <a:highlight>
                <a:srgbClr val="F5F5F5"/>
              </a:highlight>
              <a:latin typeface="Calibri" panose="020F0502020204030204" pitchFamily="34" charset="0"/>
            </a:endParaRPr>
          </a:p>
          <a:p>
            <a:pPr marL="158750" indent="0" algn="l" rtl="0" fontAlgn="base">
              <a:buNone/>
            </a:pPr>
            <a:r>
              <a:rPr lang="en-US" b="0" i="0" u="none" strike="noStrike">
                <a:solidFill>
                  <a:srgbClr val="000000"/>
                </a:solidFill>
                <a:effectLst/>
                <a:highlight>
                  <a:srgbClr val="F5F5F5"/>
                </a:highlight>
                <a:latin typeface="Arial" panose="020B0604020202020204" pitchFamily="34" charset="0"/>
              </a:rPr>
              <a:t>​</a:t>
            </a:r>
            <a:r>
              <a:rPr lang="en-US" b="0" i="0">
                <a:solidFill>
                  <a:srgbClr val="444444"/>
                </a:solidFill>
                <a:effectLst/>
                <a:highlight>
                  <a:srgbClr val="F5F5F5"/>
                </a:highlight>
                <a:latin typeface="Arial" panose="020B0604020202020204" pitchFamily="34" charset="0"/>
              </a:rPr>
              <a:t>​</a:t>
            </a:r>
            <a:endParaRPr lang="en-US" b="0" i="0">
              <a:solidFill>
                <a:srgbClr val="444444"/>
              </a:solidFill>
              <a:effectLst/>
              <a:highlight>
                <a:srgbClr val="F5F5F5"/>
              </a:highlight>
              <a:latin typeface="Calibri" panose="020F0502020204030204" pitchFamily="34" charset="0"/>
            </a:endParaRPr>
          </a:p>
          <a:p>
            <a:pPr marL="158750" indent="0" algn="l" rtl="0" fontAlgn="base">
              <a:buNone/>
            </a:pPr>
            <a:r>
              <a:rPr lang="en-US" b="0" i="0">
                <a:solidFill>
                  <a:srgbClr val="444444"/>
                </a:solidFill>
                <a:effectLst/>
                <a:highlight>
                  <a:srgbClr val="F5F5F5"/>
                </a:highlight>
                <a:latin typeface="Arial" panose="020B0604020202020204" pitchFamily="34" charset="0"/>
              </a:rPr>
              <a:t>​</a:t>
            </a:r>
            <a:endParaRPr lang="en-US" b="0" i="0">
              <a:solidFill>
                <a:srgbClr val="444444"/>
              </a:solidFill>
              <a:effectLst/>
              <a:highlight>
                <a:srgbClr val="F5F5F5"/>
              </a:highlight>
              <a:latin typeface="Calibri" panose="020F0502020204030204" pitchFamily="34" charset="0"/>
            </a:endParaRPr>
          </a:p>
          <a:p>
            <a:pPr marL="0" indent="0">
              <a:buNone/>
            </a:pPr>
            <a:endParaRPr lang="en-US" sz="1100" b="1" spc="-5">
              <a:solidFill>
                <a:srgbClr val="223366"/>
              </a:solidFill>
            </a:endParaRPr>
          </a:p>
        </p:txBody>
      </p:sp>
    </p:spTree>
    <p:extLst>
      <p:ext uri="{BB962C8B-B14F-4D97-AF65-F5344CB8AC3E}">
        <p14:creationId xmlns:p14="http://schemas.microsoft.com/office/powerpoint/2010/main" val="1272307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r>
              <a:rPr lang="en-US" sz="1800" b="1" i="0" u="none" strike="noStrike">
                <a:solidFill>
                  <a:srgbClr val="000000"/>
                </a:solidFill>
                <a:effectLst/>
                <a:latin typeface="Arial" panose="020B0604020202020204" pitchFamily="34" charset="0"/>
              </a:rPr>
              <a:t>In this slide speaker will be introducing </a:t>
            </a:r>
            <a:r>
              <a:rPr lang="en-US" sz="1800" b="1">
                <a:effectLst/>
                <a:latin typeface="Arial" panose="020B0604020202020204" pitchFamily="34" charset="0"/>
                <a:ea typeface="Arial MT"/>
              </a:rPr>
              <a:t>the</a:t>
            </a:r>
            <a:r>
              <a:rPr lang="en-US" sz="1800" b="1" spc="-10">
                <a:effectLst/>
                <a:latin typeface="Arial" panose="020B0604020202020204" pitchFamily="34" charset="0"/>
                <a:ea typeface="Arial MT"/>
              </a:rPr>
              <a:t> </a:t>
            </a:r>
            <a:r>
              <a:rPr lang="en-US" sz="1800" b="1">
                <a:effectLst/>
                <a:latin typeface="Arial" panose="020B0604020202020204" pitchFamily="34" charset="0"/>
                <a:ea typeface="Arial MT"/>
              </a:rPr>
              <a:t>program</a:t>
            </a:r>
            <a:r>
              <a:rPr lang="en-US" sz="1800" b="1" spc="-10">
                <a:effectLst/>
                <a:latin typeface="Arial" panose="020B0604020202020204" pitchFamily="34" charset="0"/>
                <a:ea typeface="Arial MT"/>
              </a:rPr>
              <a:t> </a:t>
            </a:r>
            <a:r>
              <a:rPr lang="en-US" sz="1800" b="1">
                <a:effectLst/>
                <a:latin typeface="Arial" panose="020B0604020202020204" pitchFamily="34" charset="0"/>
                <a:ea typeface="Arial MT"/>
              </a:rPr>
              <a:t>and</a:t>
            </a:r>
            <a:r>
              <a:rPr lang="en-US" sz="1800" b="1" spc="-5">
                <a:effectLst/>
                <a:latin typeface="Arial" panose="020B0604020202020204" pitchFamily="34" charset="0"/>
                <a:ea typeface="Arial MT"/>
              </a:rPr>
              <a:t> </a:t>
            </a:r>
            <a:r>
              <a:rPr lang="en-US" sz="1800" b="1">
                <a:effectLst/>
                <a:latin typeface="Arial" panose="020B0604020202020204" pitchFamily="34" charset="0"/>
                <a:ea typeface="Arial MT"/>
              </a:rPr>
              <a:t>its</a:t>
            </a:r>
            <a:r>
              <a:rPr lang="en-US" sz="1800" b="1" spc="-5">
                <a:effectLst/>
                <a:latin typeface="Arial" panose="020B0604020202020204" pitchFamily="34" charset="0"/>
                <a:ea typeface="Arial MT"/>
              </a:rPr>
              <a:t> </a:t>
            </a:r>
            <a:r>
              <a:rPr lang="en-US" sz="1800" b="1">
                <a:effectLst/>
                <a:latin typeface="Arial" panose="020B0604020202020204" pitchFamily="34" charset="0"/>
                <a:ea typeface="Arial MT"/>
              </a:rPr>
              <a:t>outcomes.  The speaker will introduce himself in brief</a:t>
            </a:r>
            <a:endParaRPr lang="en-US" b="1">
              <a:latin typeface="Calibri"/>
              <a:cs typeface="Calibri"/>
            </a:endParaRPr>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3</a:t>
            </a:fld>
            <a:endParaRPr lang="en-US" sz="1400" b="0" strike="noStrike" spc="-1">
              <a:latin typeface="Times New Roman"/>
            </a:endParaRPr>
          </a:p>
        </p:txBody>
      </p:sp>
    </p:spTree>
    <p:extLst>
      <p:ext uri="{BB962C8B-B14F-4D97-AF65-F5344CB8AC3E}">
        <p14:creationId xmlns:p14="http://schemas.microsoft.com/office/powerpoint/2010/main" val="13818717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r>
              <a:rPr lang="en-US" b="1"/>
              <a:t>This slide, The speaker will talk about the content that we will be covering in this session as follows: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Introduction</a:t>
            </a:r>
          </a:p>
          <a:p>
            <a:pPr marL="285750" marR="0" lvl="0" indent="-2857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800" b="0">
                <a:solidFill>
                  <a:srgbClr val="003399"/>
                </a:solidFill>
                <a:latin typeface="Arial" panose="020B0604020202020204" pitchFamily="34" charset="0"/>
                <a:cs typeface="Arial" panose="020B0604020202020204" pitchFamily="34" charset="0"/>
              </a:rPr>
              <a:t>Importance of UI/UX in industry</a:t>
            </a:r>
            <a:endParaRPr lang="en-IN" sz="1800" b="0" i="0" u="none" strike="noStrike">
              <a:solidFill>
                <a:srgbClr val="000000"/>
              </a:solidFill>
              <a:effectLst/>
              <a:latin typeface="Aptos Narrow" panose="020B0004020202020204" pitchFamily="34" charset="0"/>
            </a:endParaRP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History and Definitions of UI and UX</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Key Differences between UI/UX</a:t>
            </a:r>
          </a:p>
          <a:p>
            <a:pPr marL="285750" marR="0" lvl="0" indent="-2857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IN" sz="1800" b="0" i="0" u="none" strike="noStrike">
                <a:solidFill>
                  <a:srgbClr val="000000"/>
                </a:solidFill>
                <a:effectLst/>
                <a:latin typeface="Aptos Narrow" panose="020B0004020202020204" pitchFamily="34" charset="0"/>
              </a:rPr>
              <a:t>Use Cases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Significance in Web Development</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Use Cases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Visual Design Principles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Design process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err="1">
                <a:solidFill>
                  <a:srgbClr val="000000"/>
                </a:solidFill>
                <a:effectLst/>
                <a:latin typeface="Aptos Narrow" panose="020B0004020202020204" pitchFamily="34" charset="0"/>
              </a:rPr>
              <a:t>Color</a:t>
            </a:r>
            <a:r>
              <a:rPr lang="en-IN" sz="1800" b="0" i="0" u="none" strike="noStrike">
                <a:solidFill>
                  <a:srgbClr val="000000"/>
                </a:solidFill>
                <a:effectLst/>
                <a:latin typeface="Aptos Narrow" panose="020B0004020202020204" pitchFamily="34" charset="0"/>
              </a:rPr>
              <a:t> theory and psychology</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Typography and readability</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Layout and Spacing</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Responsive design basics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Usability and Accessibility</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Usability Aspects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Web Content Accessibility Guidelines (WCAG)</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Inclusive design practices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Consistency</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User Experience</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User-</a:t>
            </a:r>
            <a:r>
              <a:rPr lang="en-IN" sz="1800" b="0" i="0" u="none" strike="noStrike" err="1">
                <a:solidFill>
                  <a:srgbClr val="000000"/>
                </a:solidFill>
                <a:effectLst/>
                <a:latin typeface="Aptos Narrow" panose="020B0004020202020204" pitchFamily="34" charset="0"/>
              </a:rPr>
              <a:t>Centered</a:t>
            </a:r>
            <a:r>
              <a:rPr lang="en-IN" sz="1800" b="0" i="0" u="none" strike="noStrike">
                <a:solidFill>
                  <a:srgbClr val="000000"/>
                </a:solidFill>
                <a:effectLst/>
                <a:latin typeface="Aptos Narrow" panose="020B0004020202020204" pitchFamily="34" charset="0"/>
              </a:rPr>
              <a:t> Design</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User research methods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Interactive Elements and Feedback</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Mini Case Study</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Discussing a popular UI/UX design</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Hands-On</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Introduction to Figma for UI/UX design</a:t>
            </a:r>
            <a:endParaRPr lang="en-IN"/>
          </a:p>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81168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a:extLst>
            <a:ext uri="{FF2B5EF4-FFF2-40B4-BE49-F238E27FC236}">
              <a16:creationId xmlns:a16="http://schemas.microsoft.com/office/drawing/2014/main" id="{08CA52B4-AFE7-436D-10A5-33BBC2F85224}"/>
            </a:ext>
          </a:extLst>
        </p:cNvPr>
        <p:cNvGrpSpPr/>
        <p:nvPr/>
      </p:nvGrpSpPr>
      <p:grpSpPr>
        <a:xfrm>
          <a:off x="0" y="0"/>
          <a:ext cx="0" cy="0"/>
          <a:chOff x="0" y="0"/>
          <a:chExt cx="0" cy="0"/>
        </a:xfrm>
      </p:grpSpPr>
      <p:sp>
        <p:nvSpPr>
          <p:cNvPr id="58" name="Google Shape;58;g5fab984687_2_0:notes">
            <a:extLst>
              <a:ext uri="{FF2B5EF4-FFF2-40B4-BE49-F238E27FC236}">
                <a16:creationId xmlns:a16="http://schemas.microsoft.com/office/drawing/2014/main" id="{00EAD850-4C0A-4D1F-54F8-C5F959A15045}"/>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r>
              <a:rPr lang="en-US" b="1"/>
              <a:t>This slide, The speaker will talk about the content that we will be covering in this session as follows: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Introduction</a:t>
            </a:r>
          </a:p>
          <a:p>
            <a:pPr marL="285750" marR="0" lvl="0" indent="-2857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800" b="0">
                <a:solidFill>
                  <a:srgbClr val="003399"/>
                </a:solidFill>
                <a:latin typeface="Arial" panose="020B0604020202020204" pitchFamily="34" charset="0"/>
                <a:cs typeface="Arial" panose="020B0604020202020204" pitchFamily="34" charset="0"/>
              </a:rPr>
              <a:t>Importance of UI/UX in industry</a:t>
            </a:r>
            <a:endParaRPr lang="en-IN" sz="1800" b="0" i="0" u="none" strike="noStrike">
              <a:solidFill>
                <a:srgbClr val="000000"/>
              </a:solidFill>
              <a:effectLst/>
              <a:latin typeface="Aptos Narrow" panose="020B0004020202020204" pitchFamily="34" charset="0"/>
            </a:endParaRP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History and Definitions of UI and UX</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Key Differences between UI/UX</a:t>
            </a:r>
          </a:p>
          <a:p>
            <a:pPr marL="285750" marR="0" lvl="0" indent="-2857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IN" sz="1800" b="0" i="0" u="none" strike="noStrike">
                <a:solidFill>
                  <a:srgbClr val="000000"/>
                </a:solidFill>
                <a:effectLst/>
                <a:latin typeface="Aptos Narrow" panose="020B0004020202020204" pitchFamily="34" charset="0"/>
              </a:rPr>
              <a:t>Use Cases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Significance in Web Development</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Use Cases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Visual Design Principles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Design process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err="1">
                <a:solidFill>
                  <a:srgbClr val="000000"/>
                </a:solidFill>
                <a:effectLst/>
                <a:latin typeface="Aptos Narrow" panose="020B0004020202020204" pitchFamily="34" charset="0"/>
              </a:rPr>
              <a:t>Color</a:t>
            </a:r>
            <a:r>
              <a:rPr lang="en-IN" sz="1800" b="0" i="0" u="none" strike="noStrike">
                <a:solidFill>
                  <a:srgbClr val="000000"/>
                </a:solidFill>
                <a:effectLst/>
                <a:latin typeface="Aptos Narrow" panose="020B0004020202020204" pitchFamily="34" charset="0"/>
              </a:rPr>
              <a:t> theory and psychology</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Typography and readability</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Layout and Spacing</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Responsive design basics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Usability and Accessibility</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Usability Aspects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Web Content Accessibility Guidelines (WCAG)</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Inclusive design practices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Consistency</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User Experience</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User-</a:t>
            </a:r>
            <a:r>
              <a:rPr lang="en-IN" sz="1800" b="0" i="0" u="none" strike="noStrike" err="1">
                <a:solidFill>
                  <a:srgbClr val="000000"/>
                </a:solidFill>
                <a:effectLst/>
                <a:latin typeface="Aptos Narrow" panose="020B0004020202020204" pitchFamily="34" charset="0"/>
              </a:rPr>
              <a:t>Centered</a:t>
            </a:r>
            <a:r>
              <a:rPr lang="en-IN" sz="1800" b="0" i="0" u="none" strike="noStrike">
                <a:solidFill>
                  <a:srgbClr val="000000"/>
                </a:solidFill>
                <a:effectLst/>
                <a:latin typeface="Aptos Narrow" panose="020B0004020202020204" pitchFamily="34" charset="0"/>
              </a:rPr>
              <a:t> Design</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User research methods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Interactive Elements and Feedback</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Mini Case Study</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Discussing a popular UI/UX design</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Hands-On</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Introduction to Figma for UI/UX design</a:t>
            </a:r>
            <a:endParaRPr lang="en-IN"/>
          </a:p>
          <a:p>
            <a:pPr marL="0" indent="0">
              <a:buNone/>
            </a:pPr>
            <a:endParaRPr lang="en-US" b="1"/>
          </a:p>
        </p:txBody>
      </p:sp>
      <p:sp>
        <p:nvSpPr>
          <p:cNvPr id="59" name="Google Shape;59;g5fab984687_2_0:notes">
            <a:extLst>
              <a:ext uri="{FF2B5EF4-FFF2-40B4-BE49-F238E27FC236}">
                <a16:creationId xmlns:a16="http://schemas.microsoft.com/office/drawing/2014/main" id="{411DB8B2-672C-460F-29D3-0F2797996BD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8743037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a:extLst>
            <a:ext uri="{FF2B5EF4-FFF2-40B4-BE49-F238E27FC236}">
              <a16:creationId xmlns:a16="http://schemas.microsoft.com/office/drawing/2014/main" id="{6E1FC1B1-B44F-F795-8CE0-8A1E5FA39022}"/>
            </a:ext>
          </a:extLst>
        </p:cNvPr>
        <p:cNvGrpSpPr/>
        <p:nvPr/>
      </p:nvGrpSpPr>
      <p:grpSpPr>
        <a:xfrm>
          <a:off x="0" y="0"/>
          <a:ext cx="0" cy="0"/>
          <a:chOff x="0" y="0"/>
          <a:chExt cx="0" cy="0"/>
        </a:xfrm>
      </p:grpSpPr>
      <p:sp>
        <p:nvSpPr>
          <p:cNvPr id="58" name="Google Shape;58;g5fab984687_2_0:notes">
            <a:extLst>
              <a:ext uri="{FF2B5EF4-FFF2-40B4-BE49-F238E27FC236}">
                <a16:creationId xmlns:a16="http://schemas.microsoft.com/office/drawing/2014/main" id="{06FCACB7-6330-511A-DC41-2FCC5B2862F7}"/>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r>
              <a:rPr lang="en-US" b="1"/>
              <a:t>This slide, The speaker will talk about the content that we will be covering in this session as follows: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Introduction</a:t>
            </a:r>
          </a:p>
          <a:p>
            <a:pPr marL="285750" marR="0" lvl="0" indent="-2857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800" b="0">
                <a:solidFill>
                  <a:srgbClr val="003399"/>
                </a:solidFill>
                <a:latin typeface="Arial" panose="020B0604020202020204" pitchFamily="34" charset="0"/>
                <a:cs typeface="Arial" panose="020B0604020202020204" pitchFamily="34" charset="0"/>
              </a:rPr>
              <a:t>Importance of UI/UX in industry</a:t>
            </a:r>
            <a:endParaRPr lang="en-IN" sz="1800" b="0" i="0" u="none" strike="noStrike">
              <a:solidFill>
                <a:srgbClr val="000000"/>
              </a:solidFill>
              <a:effectLst/>
              <a:latin typeface="Aptos Narrow" panose="020B0004020202020204" pitchFamily="34" charset="0"/>
            </a:endParaRP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History and Definitions of UI and UX</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Key Differences between UI/UX</a:t>
            </a:r>
          </a:p>
          <a:p>
            <a:pPr marL="285750" marR="0" lvl="0" indent="-2857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IN" sz="1800" b="0" i="0" u="none" strike="noStrike">
                <a:solidFill>
                  <a:srgbClr val="000000"/>
                </a:solidFill>
                <a:effectLst/>
                <a:latin typeface="Aptos Narrow" panose="020B0004020202020204" pitchFamily="34" charset="0"/>
              </a:rPr>
              <a:t>Use Cases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Significance in Web Development</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Use Cases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Visual Design Principles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Design process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err="1">
                <a:solidFill>
                  <a:srgbClr val="000000"/>
                </a:solidFill>
                <a:effectLst/>
                <a:latin typeface="Aptos Narrow" panose="020B0004020202020204" pitchFamily="34" charset="0"/>
              </a:rPr>
              <a:t>Color</a:t>
            </a:r>
            <a:r>
              <a:rPr lang="en-IN" sz="1800" b="0" i="0" u="none" strike="noStrike">
                <a:solidFill>
                  <a:srgbClr val="000000"/>
                </a:solidFill>
                <a:effectLst/>
                <a:latin typeface="Aptos Narrow" panose="020B0004020202020204" pitchFamily="34" charset="0"/>
              </a:rPr>
              <a:t> theory and psychology</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Typography and readability</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Layout and Spacing</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Responsive design basics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Usability and Accessibility</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Usability Aspects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Web Content Accessibility Guidelines (WCAG)</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Inclusive design practices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Consistency</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User Experience</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User-</a:t>
            </a:r>
            <a:r>
              <a:rPr lang="en-IN" sz="1800" b="0" i="0" u="none" strike="noStrike" err="1">
                <a:solidFill>
                  <a:srgbClr val="000000"/>
                </a:solidFill>
                <a:effectLst/>
                <a:latin typeface="Aptos Narrow" panose="020B0004020202020204" pitchFamily="34" charset="0"/>
              </a:rPr>
              <a:t>Centered</a:t>
            </a:r>
            <a:r>
              <a:rPr lang="en-IN" sz="1800" b="0" i="0" u="none" strike="noStrike">
                <a:solidFill>
                  <a:srgbClr val="000000"/>
                </a:solidFill>
                <a:effectLst/>
                <a:latin typeface="Aptos Narrow" panose="020B0004020202020204" pitchFamily="34" charset="0"/>
              </a:rPr>
              <a:t> Design</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User research methods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Interactive Elements and Feedback</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Mini Case Study</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Discussing a popular UI/UX design</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Hands-On</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Introduction to Figma for UI/UX design</a:t>
            </a:r>
            <a:endParaRPr lang="en-IN"/>
          </a:p>
          <a:p>
            <a:pPr marL="0" indent="0">
              <a:buNone/>
            </a:pPr>
            <a:endParaRPr lang="en-US" b="1"/>
          </a:p>
        </p:txBody>
      </p:sp>
      <p:sp>
        <p:nvSpPr>
          <p:cNvPr id="59" name="Google Shape;59;g5fab984687_2_0:notes">
            <a:extLst>
              <a:ext uri="{FF2B5EF4-FFF2-40B4-BE49-F238E27FC236}">
                <a16:creationId xmlns:a16="http://schemas.microsoft.com/office/drawing/2014/main" id="{53B2F108-3E8E-8CB3-D39C-2E5E2EE72A9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8721537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a:extLst>
            <a:ext uri="{FF2B5EF4-FFF2-40B4-BE49-F238E27FC236}">
              <a16:creationId xmlns:a16="http://schemas.microsoft.com/office/drawing/2014/main" id="{D76A3C39-E505-849D-072B-5A72E5B2A9C5}"/>
            </a:ext>
          </a:extLst>
        </p:cNvPr>
        <p:cNvGrpSpPr/>
        <p:nvPr/>
      </p:nvGrpSpPr>
      <p:grpSpPr>
        <a:xfrm>
          <a:off x="0" y="0"/>
          <a:ext cx="0" cy="0"/>
          <a:chOff x="0" y="0"/>
          <a:chExt cx="0" cy="0"/>
        </a:xfrm>
      </p:grpSpPr>
      <p:sp>
        <p:nvSpPr>
          <p:cNvPr id="58" name="Google Shape;58;g5fab984687_2_0:notes">
            <a:extLst>
              <a:ext uri="{FF2B5EF4-FFF2-40B4-BE49-F238E27FC236}">
                <a16:creationId xmlns:a16="http://schemas.microsoft.com/office/drawing/2014/main" id="{4CA75921-0A6B-4147-FFE3-27787B5DA47A}"/>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r>
              <a:rPr lang="en-US" b="1"/>
              <a:t>This slide, The speaker will talk about the content that we will be covering in this session as follows: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Introduction</a:t>
            </a:r>
          </a:p>
          <a:p>
            <a:pPr marL="285750" marR="0" lvl="0" indent="-2857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800" b="0">
                <a:solidFill>
                  <a:srgbClr val="003399"/>
                </a:solidFill>
                <a:latin typeface="Arial" panose="020B0604020202020204" pitchFamily="34" charset="0"/>
                <a:cs typeface="Arial" panose="020B0604020202020204" pitchFamily="34" charset="0"/>
              </a:rPr>
              <a:t>Importance of UI/UX in industry</a:t>
            </a:r>
            <a:endParaRPr lang="en-IN" sz="1800" b="0" i="0" u="none" strike="noStrike">
              <a:solidFill>
                <a:srgbClr val="000000"/>
              </a:solidFill>
              <a:effectLst/>
              <a:latin typeface="Aptos Narrow" panose="020B0004020202020204" pitchFamily="34" charset="0"/>
            </a:endParaRP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History and Definitions of UI and UX</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Key Differences between UI/UX</a:t>
            </a:r>
          </a:p>
          <a:p>
            <a:pPr marL="285750" marR="0" lvl="0" indent="-2857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IN" sz="1800" b="0" i="0" u="none" strike="noStrike">
                <a:solidFill>
                  <a:srgbClr val="000000"/>
                </a:solidFill>
                <a:effectLst/>
                <a:latin typeface="Aptos Narrow" panose="020B0004020202020204" pitchFamily="34" charset="0"/>
              </a:rPr>
              <a:t>Use Cases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Significance in Web Development</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Use Cases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Visual Design Principles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Design process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err="1">
                <a:solidFill>
                  <a:srgbClr val="000000"/>
                </a:solidFill>
                <a:effectLst/>
                <a:latin typeface="Aptos Narrow" panose="020B0004020202020204" pitchFamily="34" charset="0"/>
              </a:rPr>
              <a:t>Color</a:t>
            </a:r>
            <a:r>
              <a:rPr lang="en-IN" sz="1800" b="0" i="0" u="none" strike="noStrike">
                <a:solidFill>
                  <a:srgbClr val="000000"/>
                </a:solidFill>
                <a:effectLst/>
                <a:latin typeface="Aptos Narrow" panose="020B0004020202020204" pitchFamily="34" charset="0"/>
              </a:rPr>
              <a:t> theory and psychology</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Typography and readability</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Layout and Spacing</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Responsive design basics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Usability and Accessibility</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Usability Aspects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Web Content Accessibility Guidelines (WCAG)</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Inclusive design practices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Consistency</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User Experience</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User-</a:t>
            </a:r>
            <a:r>
              <a:rPr lang="en-IN" sz="1800" b="0" i="0" u="none" strike="noStrike" err="1">
                <a:solidFill>
                  <a:srgbClr val="000000"/>
                </a:solidFill>
                <a:effectLst/>
                <a:latin typeface="Aptos Narrow" panose="020B0004020202020204" pitchFamily="34" charset="0"/>
              </a:rPr>
              <a:t>Centered</a:t>
            </a:r>
            <a:r>
              <a:rPr lang="en-IN" sz="1800" b="0" i="0" u="none" strike="noStrike">
                <a:solidFill>
                  <a:srgbClr val="000000"/>
                </a:solidFill>
                <a:effectLst/>
                <a:latin typeface="Aptos Narrow" panose="020B0004020202020204" pitchFamily="34" charset="0"/>
              </a:rPr>
              <a:t> Design</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User research methods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Interactive Elements and Feedback</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Mini Case Study</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Discussing a popular UI/UX design</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Hands-On</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Introduction to Figma for UI/UX design</a:t>
            </a:r>
            <a:endParaRPr lang="en-IN"/>
          </a:p>
          <a:p>
            <a:pPr marL="0" indent="0">
              <a:buNone/>
            </a:pPr>
            <a:endParaRPr lang="en-US" b="1"/>
          </a:p>
        </p:txBody>
      </p:sp>
      <p:sp>
        <p:nvSpPr>
          <p:cNvPr id="59" name="Google Shape;59;g5fab984687_2_0:notes">
            <a:extLst>
              <a:ext uri="{FF2B5EF4-FFF2-40B4-BE49-F238E27FC236}">
                <a16:creationId xmlns:a16="http://schemas.microsoft.com/office/drawing/2014/main" id="{F44E0A6D-AE05-66D4-3151-9ADBBF8171B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6823524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3413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userDrawn="1">
  <p:cSld name="Title and body">
    <p:spTree>
      <p:nvGrpSpPr>
        <p:cNvPr id="1" name="Shape 13"/>
        <p:cNvGrpSpPr/>
        <p:nvPr/>
      </p:nvGrpSpPr>
      <p:grpSpPr>
        <a:xfrm>
          <a:off x="0" y="0"/>
          <a:ext cx="0" cy="0"/>
          <a:chOff x="0" y="0"/>
          <a:chExt cx="0" cy="0"/>
        </a:xfrm>
      </p:grpSpPr>
    </p:spTree>
    <p:extLst>
      <p:ext uri="{BB962C8B-B14F-4D97-AF65-F5344CB8AC3E}">
        <p14:creationId xmlns:p14="http://schemas.microsoft.com/office/powerpoint/2010/main" val="27718775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12/10/2025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8255473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3.xml"/><Relationship Id="rId7"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pic>
        <p:nvPicPr>
          <p:cNvPr id="13" name="Google Shape;110;p4" descr="A close up of a sign&#10;&#10;Description automatically generated">
            <a:extLst>
              <a:ext uri="{FF2B5EF4-FFF2-40B4-BE49-F238E27FC236}">
                <a16:creationId xmlns:a16="http://schemas.microsoft.com/office/drawing/2014/main" id="{CE849A3B-BCF0-B774-F89E-81965C71F93E}"/>
              </a:ext>
            </a:extLst>
          </p:cNvPr>
          <p:cNvPicPr preferRelativeResize="0"/>
          <p:nvPr userDrawn="1"/>
        </p:nvPicPr>
        <p:blipFill rotWithShape="1">
          <a:blip r:embed="rId5">
            <a:alphaModFix/>
          </a:blip>
          <a:srcRect/>
          <a:stretch/>
        </p:blipFill>
        <p:spPr>
          <a:xfrm>
            <a:off x="10297814" y="126596"/>
            <a:ext cx="1748776" cy="584604"/>
          </a:xfrm>
          <a:prstGeom prst="rect">
            <a:avLst/>
          </a:prstGeom>
          <a:noFill/>
          <a:ln>
            <a:noFill/>
          </a:ln>
        </p:spPr>
      </p:pic>
      <p:pic>
        <p:nvPicPr>
          <p:cNvPr id="7" name="Picture 6" descr="A black background with a red and blue line&#10;&#10;Description automatically generated">
            <a:extLst>
              <a:ext uri="{FF2B5EF4-FFF2-40B4-BE49-F238E27FC236}">
                <a16:creationId xmlns:a16="http://schemas.microsoft.com/office/drawing/2014/main" id="{9CA50098-7D03-1836-41AA-E168C007D2CC}"/>
              </a:ext>
            </a:extLst>
          </p:cNvPr>
          <p:cNvPicPr>
            <a:picLocks noChangeAspect="1"/>
          </p:cNvPicPr>
          <p:nvPr userDrawn="1"/>
        </p:nvPicPr>
        <p:blipFill rotWithShape="1">
          <a:blip r:embed="rId6"/>
          <a:srcRect t="82037" b="14815"/>
          <a:stretch/>
        </p:blipFill>
        <p:spPr>
          <a:xfrm>
            <a:off x="0" y="6743065"/>
            <a:ext cx="12192000" cy="137795"/>
          </a:xfrm>
          <a:prstGeom prst="rect">
            <a:avLst/>
          </a:prstGeom>
        </p:spPr>
      </p:pic>
      <p:pic>
        <p:nvPicPr>
          <p:cNvPr id="16" name="Picture 15">
            <a:extLst>
              <a:ext uri="{FF2B5EF4-FFF2-40B4-BE49-F238E27FC236}">
                <a16:creationId xmlns:a16="http://schemas.microsoft.com/office/drawing/2014/main" id="{B31AFEAB-13E2-B4AA-FD33-8FE461808EF9}"/>
              </a:ext>
            </a:extLst>
          </p:cNvPr>
          <p:cNvPicPr>
            <a:picLocks noChangeAspect="1"/>
          </p:cNvPicPr>
          <p:nvPr userDrawn="1"/>
        </p:nvPicPr>
        <p:blipFill>
          <a:blip r:embed="rId7"/>
          <a:stretch>
            <a:fillRect/>
          </a:stretch>
        </p:blipFill>
        <p:spPr>
          <a:xfrm>
            <a:off x="0" y="0"/>
            <a:ext cx="10464800" cy="666750"/>
          </a:xfrm>
          <a:prstGeom prst="rect">
            <a:avLst/>
          </a:prstGeom>
        </p:spPr>
      </p:pic>
      <p:pic>
        <p:nvPicPr>
          <p:cNvPr id="20" name="Picture 19" descr="A black screen with red and blue stripes&#10;&#10;Description automatically generated">
            <a:extLst>
              <a:ext uri="{FF2B5EF4-FFF2-40B4-BE49-F238E27FC236}">
                <a16:creationId xmlns:a16="http://schemas.microsoft.com/office/drawing/2014/main" id="{11971837-D8B7-1C36-5140-3CE05FA77FBC}"/>
              </a:ext>
            </a:extLst>
          </p:cNvPr>
          <p:cNvPicPr>
            <a:picLocks noChangeAspect="1"/>
          </p:cNvPicPr>
          <p:nvPr userDrawn="1"/>
        </p:nvPicPr>
        <p:blipFill rotWithShape="1">
          <a:blip r:embed="rId8"/>
          <a:srcRect t="94963"/>
          <a:stretch/>
        </p:blipFill>
        <p:spPr>
          <a:xfrm>
            <a:off x="0" y="6522720"/>
            <a:ext cx="12192000" cy="345440"/>
          </a:xfrm>
          <a:prstGeom prst="rect">
            <a:avLst/>
          </a:prstGeom>
        </p:spPr>
      </p:pic>
    </p:spTree>
  </p:cSld>
  <p:clrMap bg1="lt1" tx1="dk1" bg2="dk2" tx2="lt2" accent1="accent1" accent2="accent2" accent3="accent3" accent4="accent4" accent5="accent5" accent6="accent6" hlink="hlink" folHlink="folHlink"/>
  <p:sldLayoutIdLst>
    <p:sldLayoutId id="2147483687" r:id="rId1"/>
    <p:sldLayoutId id="2147483714" r:id="rId2"/>
    <p:sldLayoutId id="2147483728" r:id="rId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3.xml"/><Relationship Id="rId6" Type="http://schemas.openxmlformats.org/officeDocument/2006/relationships/image" Target="../media/image9.png"/><Relationship Id="rId5" Type="http://schemas.openxmlformats.org/officeDocument/2006/relationships/image" Target="../media/image8.jpeg"/><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2.xml"/><Relationship Id="rId4" Type="http://schemas.openxmlformats.org/officeDocument/2006/relationships/image" Target="../media/image10.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tags" Target="../tags/tag3.xml"/><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4.xml"/><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5.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ags" Target="../tags/tag6.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ags" Target="../tags/tag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p:nvPr/>
        </p:nvSpPr>
        <p:spPr>
          <a:xfrm>
            <a:off x="0" y="6660927"/>
            <a:ext cx="12192001" cy="197073"/>
          </a:xfrm>
          <a:custGeom>
            <a:avLst/>
            <a:gdLst/>
            <a:ahLst/>
            <a:cxnLst/>
            <a:rect l="l" t="t" r="r" b="b"/>
            <a:pathLst>
              <a:path w="17979397" h="921444">
                <a:moveTo>
                  <a:pt x="0" y="0"/>
                </a:moveTo>
                <a:lnTo>
                  <a:pt x="17979397" y="0"/>
                </a:lnTo>
                <a:lnTo>
                  <a:pt x="17979397" y="921444"/>
                </a:lnTo>
                <a:lnTo>
                  <a:pt x="0" y="92144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sz="1245"/>
          </a:p>
        </p:txBody>
      </p:sp>
      <p:sp>
        <p:nvSpPr>
          <p:cNvPr id="4" name="Freeform 4"/>
          <p:cNvSpPr/>
          <p:nvPr/>
        </p:nvSpPr>
        <p:spPr>
          <a:xfrm flipV="1">
            <a:off x="0" y="4401147"/>
            <a:ext cx="2529579" cy="2456853"/>
          </a:xfrm>
          <a:custGeom>
            <a:avLst/>
            <a:gdLst/>
            <a:ahLst/>
            <a:cxnLst/>
            <a:rect l="l" t="t" r="r" b="b"/>
            <a:pathLst>
              <a:path w="3794368" h="3685280">
                <a:moveTo>
                  <a:pt x="0" y="3685280"/>
                </a:moveTo>
                <a:lnTo>
                  <a:pt x="3794368" y="3685280"/>
                </a:lnTo>
                <a:lnTo>
                  <a:pt x="3794368" y="0"/>
                </a:lnTo>
                <a:lnTo>
                  <a:pt x="0" y="0"/>
                </a:lnTo>
                <a:lnTo>
                  <a:pt x="0" y="3685280"/>
                </a:lnTo>
                <a:close/>
              </a:path>
            </a:pathLst>
          </a:custGeom>
          <a:blipFill>
            <a:blip r:embed="rId4"/>
            <a:stretch>
              <a:fillRect/>
            </a:stretch>
          </a:blipFill>
        </p:spPr>
        <p:txBody>
          <a:bodyPr/>
          <a:lstStyle/>
          <a:p>
            <a:endParaRPr lang="en-IN" sz="1245"/>
          </a:p>
        </p:txBody>
      </p:sp>
      <p:sp>
        <p:nvSpPr>
          <p:cNvPr id="5" name="Freeform 5"/>
          <p:cNvSpPr/>
          <p:nvPr/>
        </p:nvSpPr>
        <p:spPr>
          <a:xfrm flipH="1">
            <a:off x="5301756" y="0"/>
            <a:ext cx="6890244" cy="6692149"/>
          </a:xfrm>
          <a:custGeom>
            <a:avLst/>
            <a:gdLst/>
            <a:ahLst/>
            <a:cxnLst/>
            <a:rect l="l" t="t" r="r" b="b"/>
            <a:pathLst>
              <a:path w="10335366" h="10038224">
                <a:moveTo>
                  <a:pt x="10335366" y="0"/>
                </a:moveTo>
                <a:lnTo>
                  <a:pt x="0" y="0"/>
                </a:lnTo>
                <a:lnTo>
                  <a:pt x="0" y="10038224"/>
                </a:lnTo>
                <a:lnTo>
                  <a:pt x="10335366" y="10038224"/>
                </a:lnTo>
                <a:lnTo>
                  <a:pt x="10335366" y="0"/>
                </a:lnTo>
                <a:close/>
              </a:path>
            </a:pathLst>
          </a:custGeom>
          <a:blipFill>
            <a:blip r:embed="rId4"/>
            <a:stretch>
              <a:fillRect/>
            </a:stretch>
          </a:blipFill>
        </p:spPr>
        <p:txBody>
          <a:bodyPr/>
          <a:lstStyle/>
          <a:p>
            <a:endParaRPr lang="en-IN" sz="1245"/>
          </a:p>
        </p:txBody>
      </p:sp>
      <p:grpSp>
        <p:nvGrpSpPr>
          <p:cNvPr id="6" name="Group 6"/>
          <p:cNvGrpSpPr/>
          <p:nvPr/>
        </p:nvGrpSpPr>
        <p:grpSpPr>
          <a:xfrm>
            <a:off x="6007852" y="391844"/>
            <a:ext cx="6074313" cy="6074312"/>
            <a:chOff x="-188667" y="-69445"/>
            <a:chExt cx="1507375" cy="1507374"/>
          </a:xfrm>
        </p:grpSpPr>
        <p:sp>
          <p:nvSpPr>
            <p:cNvPr id="7" name="Freeform 7"/>
            <p:cNvSpPr/>
            <p:nvPr/>
          </p:nvSpPr>
          <p:spPr>
            <a:xfrm>
              <a:off x="-188667" y="-69445"/>
              <a:ext cx="1507375" cy="1507374"/>
            </a:xfrm>
            <a:prstGeom prst="ellipse">
              <a:avLst/>
            </a:prstGeom>
            <a:blipFill>
              <a:blip r:embed="rId5"/>
              <a:srcRect/>
              <a:stretch>
                <a:fillRect l="-78487" t="-9550" b="-9550"/>
              </a:stretch>
            </a:blipFill>
          </p:spPr>
          <p:txBody>
            <a:bodyPr/>
            <a:lstStyle/>
            <a:p>
              <a:endParaRPr lang="en-IN" sz="1245" dirty="0"/>
            </a:p>
          </p:txBody>
        </p:sp>
      </p:grpSp>
      <p:sp>
        <p:nvSpPr>
          <p:cNvPr id="8" name="TextBox 7">
            <a:extLst>
              <a:ext uri="{FF2B5EF4-FFF2-40B4-BE49-F238E27FC236}">
                <a16:creationId xmlns:a16="http://schemas.microsoft.com/office/drawing/2014/main" id="{1CFAFDC7-5FD4-AA0C-2C85-1B59ED6CD792}"/>
              </a:ext>
            </a:extLst>
          </p:cNvPr>
          <p:cNvSpPr txBox="1"/>
          <p:nvPr/>
        </p:nvSpPr>
        <p:spPr>
          <a:xfrm>
            <a:off x="358892" y="2584502"/>
            <a:ext cx="5648959" cy="1754326"/>
          </a:xfrm>
          <a:prstGeom prst="rect">
            <a:avLst/>
          </a:prstGeom>
          <a:noFill/>
        </p:spPr>
        <p:txBody>
          <a:bodyPr wrap="square" lIns="91440" tIns="45720" rIns="91440" bIns="45720" rtlCol="0" anchor="t">
            <a:spAutoFit/>
          </a:bodyPr>
          <a:lstStyle/>
          <a:p>
            <a:pPr algn="ctr"/>
            <a:r>
              <a:rPr lang="en-US" sz="3600" b="1" dirty="0">
                <a:solidFill>
                  <a:srgbClr val="023558"/>
                </a:solidFill>
                <a:latin typeface="+mj-lt"/>
              </a:rPr>
              <a:t>Full Stack Web Development with AI Tools</a:t>
            </a:r>
            <a:endParaRPr lang="en-US" sz="3600" b="1" dirty="0">
              <a:solidFill>
                <a:srgbClr val="023558"/>
              </a:solidFill>
            </a:endParaRPr>
          </a:p>
        </p:txBody>
      </p:sp>
      <p:pic>
        <p:nvPicPr>
          <p:cNvPr id="10" name="Picture 9" descr="A close up of a logo&#10;&#10;Description automatically generated">
            <a:extLst>
              <a:ext uri="{FF2B5EF4-FFF2-40B4-BE49-F238E27FC236}">
                <a16:creationId xmlns:a16="http://schemas.microsoft.com/office/drawing/2014/main" id="{54F00DD0-EB7B-EBC0-7FBE-8E865107AF0D}"/>
              </a:ext>
            </a:extLst>
          </p:cNvPr>
          <p:cNvPicPr>
            <a:picLocks noChangeAspect="1"/>
          </p:cNvPicPr>
          <p:nvPr/>
        </p:nvPicPr>
        <p:blipFill>
          <a:blip r:embed="rId6"/>
          <a:stretch>
            <a:fillRect/>
          </a:stretch>
        </p:blipFill>
        <p:spPr>
          <a:xfrm>
            <a:off x="322861" y="388408"/>
            <a:ext cx="1926070" cy="626440"/>
          </a:xfrm>
          <a:prstGeom prst="rect">
            <a:avLst/>
          </a:prstGeom>
        </p:spPr>
      </p:pic>
      <p:sp>
        <p:nvSpPr>
          <p:cNvPr id="11" name="TextBox 10">
            <a:extLst>
              <a:ext uri="{FF2B5EF4-FFF2-40B4-BE49-F238E27FC236}">
                <a16:creationId xmlns:a16="http://schemas.microsoft.com/office/drawing/2014/main" id="{9AB315E8-A49C-3C13-082D-0A9135A687F9}"/>
              </a:ext>
            </a:extLst>
          </p:cNvPr>
          <p:cNvSpPr txBox="1"/>
          <p:nvPr/>
        </p:nvSpPr>
        <p:spPr>
          <a:xfrm>
            <a:off x="992572" y="4519689"/>
            <a:ext cx="4273414" cy="338554"/>
          </a:xfrm>
          <a:prstGeom prst="rect">
            <a:avLst/>
          </a:prstGeom>
          <a:noFill/>
        </p:spPr>
        <p:txBody>
          <a:bodyPr wrap="square" lIns="91440" tIns="45720" rIns="91440" bIns="45720" rtlCol="0" anchor="t">
            <a:spAutoFit/>
          </a:bodyPr>
          <a:lstStyle/>
          <a:p>
            <a:pPr algn="ctr"/>
            <a:r>
              <a:rPr lang="en-US" sz="1600" b="1" i="1" dirty="0">
                <a:solidFill>
                  <a:srgbClr val="023558"/>
                </a:solidFill>
              </a:rPr>
              <a:t>Team Details – Team ID</a:t>
            </a:r>
          </a:p>
        </p:txBody>
      </p:sp>
      <p:sp>
        <p:nvSpPr>
          <p:cNvPr id="12" name="TextBox 11">
            <a:extLst>
              <a:ext uri="{FF2B5EF4-FFF2-40B4-BE49-F238E27FC236}">
                <a16:creationId xmlns:a16="http://schemas.microsoft.com/office/drawing/2014/main" id="{86310590-615E-A8EC-A0AB-F60F9F138367}"/>
              </a:ext>
            </a:extLst>
          </p:cNvPr>
          <p:cNvSpPr txBox="1"/>
          <p:nvPr/>
        </p:nvSpPr>
        <p:spPr>
          <a:xfrm>
            <a:off x="2118540" y="4919653"/>
            <a:ext cx="2020970" cy="1046440"/>
          </a:xfrm>
          <a:prstGeom prst="rect">
            <a:avLst/>
          </a:prstGeom>
          <a:noFill/>
        </p:spPr>
        <p:txBody>
          <a:bodyPr wrap="square" lIns="91440" tIns="45720" rIns="91440" bIns="45720" rtlCol="0" anchor="t">
            <a:spAutoFit/>
          </a:bodyPr>
          <a:lstStyle/>
          <a:p>
            <a:pPr algn="ctr"/>
            <a:r>
              <a:rPr lang="en-US" sz="1400" i="1" dirty="0">
                <a:solidFill>
                  <a:srgbClr val="023558"/>
                </a:solidFill>
              </a:rPr>
              <a:t>     </a:t>
            </a:r>
            <a:r>
              <a:rPr lang="en-US" sz="1200" i="1" dirty="0">
                <a:solidFill>
                  <a:srgbClr val="023558"/>
                </a:solidFill>
              </a:rPr>
              <a:t>Sai Venkat</a:t>
            </a:r>
          </a:p>
          <a:p>
            <a:pPr algn="ctr"/>
            <a:r>
              <a:rPr lang="en-US" sz="1200" i="1" dirty="0">
                <a:solidFill>
                  <a:srgbClr val="023558"/>
                </a:solidFill>
              </a:rPr>
              <a:t>Rohith</a:t>
            </a:r>
          </a:p>
          <a:p>
            <a:pPr algn="ctr"/>
            <a:r>
              <a:rPr lang="en-US" sz="1200" i="1" dirty="0">
                <a:solidFill>
                  <a:srgbClr val="023558"/>
                </a:solidFill>
              </a:rPr>
              <a:t>  Jyoshna</a:t>
            </a:r>
          </a:p>
          <a:p>
            <a:pPr algn="ctr"/>
            <a:r>
              <a:rPr lang="en-US" sz="1200" i="1" dirty="0">
                <a:solidFill>
                  <a:srgbClr val="023558"/>
                </a:solidFill>
              </a:rPr>
              <a:t>Komala</a:t>
            </a:r>
          </a:p>
          <a:p>
            <a:pPr algn="ctr"/>
            <a:r>
              <a:rPr lang="en-US" sz="1200" i="1" dirty="0">
                <a:solidFill>
                  <a:srgbClr val="023558"/>
                </a:solidFill>
              </a:rPr>
              <a:t> Rachana</a:t>
            </a:r>
          </a:p>
        </p:txBody>
      </p:sp>
      <p:sp>
        <p:nvSpPr>
          <p:cNvPr id="13" name="TextBox 12">
            <a:extLst>
              <a:ext uri="{FF2B5EF4-FFF2-40B4-BE49-F238E27FC236}">
                <a16:creationId xmlns:a16="http://schemas.microsoft.com/office/drawing/2014/main" id="{F30F0B85-2D0B-8CE2-0C62-378937D4A485}"/>
              </a:ext>
            </a:extLst>
          </p:cNvPr>
          <p:cNvSpPr txBox="1"/>
          <p:nvPr/>
        </p:nvSpPr>
        <p:spPr>
          <a:xfrm>
            <a:off x="1875130" y="5895130"/>
            <a:ext cx="3633389" cy="523220"/>
          </a:xfrm>
          <a:prstGeom prst="rect">
            <a:avLst/>
          </a:prstGeom>
          <a:noFill/>
        </p:spPr>
        <p:txBody>
          <a:bodyPr wrap="square" lIns="91440" tIns="45720" rIns="91440" bIns="45720" rtlCol="0" anchor="t">
            <a:spAutoFit/>
          </a:bodyPr>
          <a:lstStyle/>
          <a:p>
            <a:pPr algn="ctr"/>
            <a:r>
              <a:rPr lang="en-US" sz="1400" i="1" dirty="0">
                <a:solidFill>
                  <a:srgbClr val="023558"/>
                </a:solidFill>
              </a:rPr>
              <a:t>College: Vaagdevi College Of Engineering</a:t>
            </a:r>
          </a:p>
          <a:p>
            <a:pPr algn="ctr"/>
            <a:endParaRPr lang="en-US" sz="1400" i="1" dirty="0">
              <a:solidFill>
                <a:srgbClr val="023558"/>
              </a:solidFill>
            </a:endParaRPr>
          </a:p>
        </p:txBody>
      </p:sp>
      <p:grpSp>
        <p:nvGrpSpPr>
          <p:cNvPr id="15" name="Group 14">
            <a:extLst>
              <a:ext uri="{FF2B5EF4-FFF2-40B4-BE49-F238E27FC236}">
                <a16:creationId xmlns:a16="http://schemas.microsoft.com/office/drawing/2014/main" id="{91686482-2ABD-404B-4ABA-CEB96E4AB9C1}"/>
              </a:ext>
            </a:extLst>
          </p:cNvPr>
          <p:cNvGrpSpPr/>
          <p:nvPr/>
        </p:nvGrpSpPr>
        <p:grpSpPr>
          <a:xfrm>
            <a:off x="995345" y="1645077"/>
            <a:ext cx="4588472" cy="742352"/>
            <a:chOff x="1283711" y="1438666"/>
            <a:chExt cx="4588472" cy="742352"/>
          </a:xfrm>
        </p:grpSpPr>
        <p:sp>
          <p:nvSpPr>
            <p:cNvPr id="14" name="Rectangle: Rounded Corners 13">
              <a:extLst>
                <a:ext uri="{FF2B5EF4-FFF2-40B4-BE49-F238E27FC236}">
                  <a16:creationId xmlns:a16="http://schemas.microsoft.com/office/drawing/2014/main" id="{FE615D82-5CB2-52DA-0B05-5FE8B54D042E}"/>
                </a:ext>
              </a:extLst>
            </p:cNvPr>
            <p:cNvSpPr/>
            <p:nvPr/>
          </p:nvSpPr>
          <p:spPr>
            <a:xfrm>
              <a:off x="1283711" y="1438666"/>
              <a:ext cx="4588472" cy="742352"/>
            </a:xfrm>
            <a:prstGeom prst="roundRect">
              <a:avLst/>
            </a:prstGeom>
            <a:solidFill>
              <a:srgbClr val="03497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00"/>
            </a:p>
          </p:txBody>
        </p:sp>
        <p:sp>
          <p:nvSpPr>
            <p:cNvPr id="9" name="TextBox 8">
              <a:extLst>
                <a:ext uri="{FF2B5EF4-FFF2-40B4-BE49-F238E27FC236}">
                  <a16:creationId xmlns:a16="http://schemas.microsoft.com/office/drawing/2014/main" id="{DBCEE186-AA2C-A9BA-A43A-D62A437771F7}"/>
                </a:ext>
              </a:extLst>
            </p:cNvPr>
            <p:cNvSpPr txBox="1"/>
            <p:nvPr/>
          </p:nvSpPr>
          <p:spPr>
            <a:xfrm>
              <a:off x="1441240" y="1609787"/>
              <a:ext cx="4273414" cy="400110"/>
            </a:xfrm>
            <a:prstGeom prst="rect">
              <a:avLst/>
            </a:prstGeom>
            <a:noFill/>
          </p:spPr>
          <p:txBody>
            <a:bodyPr wrap="square" lIns="91440" tIns="45720" rIns="91440" bIns="45720" rtlCol="0" anchor="t">
              <a:spAutoFit/>
            </a:bodyPr>
            <a:lstStyle/>
            <a:p>
              <a:pPr algn="ctr"/>
              <a:r>
                <a:rPr lang="en-US" sz="2000" b="1" dirty="0">
                  <a:solidFill>
                    <a:srgbClr val="FFE500"/>
                  </a:solidFill>
                </a:rPr>
                <a:t>Next Gen Employability Program</a:t>
              </a:r>
              <a:endParaRPr lang="en-US" dirty="0">
                <a:solidFill>
                  <a:srgbClr val="FFE500"/>
                </a:solidFill>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diagram of a software system&#10;&#10;AI-generated content may be incorrect.">
            <a:extLst>
              <a:ext uri="{FF2B5EF4-FFF2-40B4-BE49-F238E27FC236}">
                <a16:creationId xmlns:a16="http://schemas.microsoft.com/office/drawing/2014/main" id="{5AB5AB73-3362-E493-97F9-8C79CA8B7B44}"/>
              </a:ext>
            </a:extLst>
          </p:cNvPr>
          <p:cNvPicPr>
            <a:picLocks noChangeAspect="1"/>
          </p:cNvPicPr>
          <p:nvPr/>
        </p:nvPicPr>
        <p:blipFill>
          <a:blip r:embed="rId2"/>
          <a:stretch>
            <a:fillRect/>
          </a:stretch>
        </p:blipFill>
        <p:spPr>
          <a:xfrm>
            <a:off x="3810000" y="1205344"/>
            <a:ext cx="4572000" cy="4813071"/>
          </a:xfrm>
          <a:prstGeom prst="rect">
            <a:avLst/>
          </a:prstGeom>
        </p:spPr>
      </p:pic>
    </p:spTree>
    <p:extLst>
      <p:ext uri="{BB962C8B-B14F-4D97-AF65-F5344CB8AC3E}">
        <p14:creationId xmlns:p14="http://schemas.microsoft.com/office/powerpoint/2010/main" val="9034459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login screen with a blue background&#10;&#10;AI-generated content may be incorrect.">
            <a:extLst>
              <a:ext uri="{FF2B5EF4-FFF2-40B4-BE49-F238E27FC236}">
                <a16:creationId xmlns:a16="http://schemas.microsoft.com/office/drawing/2014/main" id="{8A45449D-DCF0-7E01-6710-977E9DBDF89B}"/>
              </a:ext>
            </a:extLst>
          </p:cNvPr>
          <p:cNvPicPr>
            <a:picLocks noChangeAspect="1"/>
          </p:cNvPicPr>
          <p:nvPr/>
        </p:nvPicPr>
        <p:blipFill>
          <a:blip r:embed="rId2"/>
          <a:stretch>
            <a:fillRect/>
          </a:stretch>
        </p:blipFill>
        <p:spPr>
          <a:xfrm>
            <a:off x="0" y="456428"/>
            <a:ext cx="12192000" cy="5945143"/>
          </a:xfrm>
          <a:prstGeom prst="rect">
            <a:avLst/>
          </a:prstGeom>
        </p:spPr>
      </p:pic>
    </p:spTree>
    <p:extLst>
      <p:ext uri="{BB962C8B-B14F-4D97-AF65-F5344CB8AC3E}">
        <p14:creationId xmlns:p14="http://schemas.microsoft.com/office/powerpoint/2010/main" val="14525871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AI-generated content may be incorrect.">
            <a:extLst>
              <a:ext uri="{FF2B5EF4-FFF2-40B4-BE49-F238E27FC236}">
                <a16:creationId xmlns:a16="http://schemas.microsoft.com/office/drawing/2014/main" id="{F34739A0-0093-F01D-5C85-852EED0F54D7}"/>
              </a:ext>
            </a:extLst>
          </p:cNvPr>
          <p:cNvPicPr>
            <a:picLocks noChangeAspect="1"/>
          </p:cNvPicPr>
          <p:nvPr/>
        </p:nvPicPr>
        <p:blipFill>
          <a:blip r:embed="rId2"/>
          <a:stretch>
            <a:fillRect/>
          </a:stretch>
        </p:blipFill>
        <p:spPr>
          <a:xfrm>
            <a:off x="116378" y="486439"/>
            <a:ext cx="11463251" cy="5885122"/>
          </a:xfrm>
          <a:prstGeom prst="rect">
            <a:avLst/>
          </a:prstGeom>
        </p:spPr>
      </p:pic>
    </p:spTree>
    <p:extLst>
      <p:ext uri="{BB962C8B-B14F-4D97-AF65-F5344CB8AC3E}">
        <p14:creationId xmlns:p14="http://schemas.microsoft.com/office/powerpoint/2010/main" val="34693285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medical application&#10;&#10;AI-generated content may be incorrect.">
            <a:extLst>
              <a:ext uri="{FF2B5EF4-FFF2-40B4-BE49-F238E27FC236}">
                <a16:creationId xmlns:a16="http://schemas.microsoft.com/office/drawing/2014/main" id="{9B5D20F1-C691-0322-3569-3018E5974A89}"/>
              </a:ext>
            </a:extLst>
          </p:cNvPr>
          <p:cNvPicPr>
            <a:picLocks noChangeAspect="1"/>
          </p:cNvPicPr>
          <p:nvPr/>
        </p:nvPicPr>
        <p:blipFill>
          <a:blip r:embed="rId2"/>
          <a:stretch>
            <a:fillRect/>
          </a:stretch>
        </p:blipFill>
        <p:spPr>
          <a:xfrm>
            <a:off x="157942" y="748581"/>
            <a:ext cx="11247119" cy="5360837"/>
          </a:xfrm>
          <a:prstGeom prst="rect">
            <a:avLst/>
          </a:prstGeom>
        </p:spPr>
      </p:pic>
    </p:spTree>
    <p:extLst>
      <p:ext uri="{BB962C8B-B14F-4D97-AF65-F5344CB8AC3E}">
        <p14:creationId xmlns:p14="http://schemas.microsoft.com/office/powerpoint/2010/main" val="14919302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AI-generated content may be incorrect.">
            <a:extLst>
              <a:ext uri="{FF2B5EF4-FFF2-40B4-BE49-F238E27FC236}">
                <a16:creationId xmlns:a16="http://schemas.microsoft.com/office/drawing/2014/main" id="{7F8CC4CC-2B69-03BB-841C-CE2714E07024}"/>
              </a:ext>
            </a:extLst>
          </p:cNvPr>
          <p:cNvPicPr>
            <a:picLocks noChangeAspect="1"/>
          </p:cNvPicPr>
          <p:nvPr/>
        </p:nvPicPr>
        <p:blipFill>
          <a:blip r:embed="rId2"/>
          <a:stretch>
            <a:fillRect/>
          </a:stretch>
        </p:blipFill>
        <p:spPr>
          <a:xfrm>
            <a:off x="332509" y="1213658"/>
            <a:ext cx="10000212" cy="4796444"/>
          </a:xfrm>
          <a:prstGeom prst="rect">
            <a:avLst/>
          </a:prstGeom>
        </p:spPr>
      </p:pic>
    </p:spTree>
    <p:extLst>
      <p:ext uri="{BB962C8B-B14F-4D97-AF65-F5344CB8AC3E}">
        <p14:creationId xmlns:p14="http://schemas.microsoft.com/office/powerpoint/2010/main" val="9770767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medical application&#10;&#10;AI-generated content may be incorrect.">
            <a:extLst>
              <a:ext uri="{FF2B5EF4-FFF2-40B4-BE49-F238E27FC236}">
                <a16:creationId xmlns:a16="http://schemas.microsoft.com/office/drawing/2014/main" id="{0BB291EE-5D84-596D-ADF8-6E672C53E5B5}"/>
              </a:ext>
            </a:extLst>
          </p:cNvPr>
          <p:cNvPicPr>
            <a:picLocks noChangeAspect="1"/>
          </p:cNvPicPr>
          <p:nvPr/>
        </p:nvPicPr>
        <p:blipFill>
          <a:blip r:embed="rId2"/>
          <a:stretch>
            <a:fillRect/>
          </a:stretch>
        </p:blipFill>
        <p:spPr>
          <a:xfrm>
            <a:off x="0" y="748581"/>
            <a:ext cx="11920451" cy="5360837"/>
          </a:xfrm>
          <a:prstGeom prst="rect">
            <a:avLst/>
          </a:prstGeom>
        </p:spPr>
      </p:pic>
    </p:spTree>
    <p:extLst>
      <p:ext uri="{BB962C8B-B14F-4D97-AF65-F5344CB8AC3E}">
        <p14:creationId xmlns:p14="http://schemas.microsoft.com/office/powerpoint/2010/main" val="31887605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AI-generated content may be incorrect.">
            <a:extLst>
              <a:ext uri="{FF2B5EF4-FFF2-40B4-BE49-F238E27FC236}">
                <a16:creationId xmlns:a16="http://schemas.microsoft.com/office/drawing/2014/main" id="{9B0241EF-54EB-8105-10B3-5D8294E06186}"/>
              </a:ext>
            </a:extLst>
          </p:cNvPr>
          <p:cNvPicPr>
            <a:picLocks noChangeAspect="1"/>
          </p:cNvPicPr>
          <p:nvPr/>
        </p:nvPicPr>
        <p:blipFill>
          <a:blip r:embed="rId2"/>
          <a:stretch>
            <a:fillRect/>
          </a:stretch>
        </p:blipFill>
        <p:spPr>
          <a:xfrm>
            <a:off x="490451" y="1163782"/>
            <a:ext cx="10008524" cy="4588625"/>
          </a:xfrm>
          <a:prstGeom prst="rect">
            <a:avLst/>
          </a:prstGeom>
        </p:spPr>
      </p:pic>
    </p:spTree>
    <p:extLst>
      <p:ext uri="{BB962C8B-B14F-4D97-AF65-F5344CB8AC3E}">
        <p14:creationId xmlns:p14="http://schemas.microsoft.com/office/powerpoint/2010/main" val="12377517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AI-generated content may be incorrect.">
            <a:extLst>
              <a:ext uri="{FF2B5EF4-FFF2-40B4-BE49-F238E27FC236}">
                <a16:creationId xmlns:a16="http://schemas.microsoft.com/office/drawing/2014/main" id="{62BB9E27-DDA0-9460-F8FC-9D8CE12EE585}"/>
              </a:ext>
            </a:extLst>
          </p:cNvPr>
          <p:cNvPicPr>
            <a:picLocks noChangeAspect="1"/>
          </p:cNvPicPr>
          <p:nvPr/>
        </p:nvPicPr>
        <p:blipFill>
          <a:blip r:embed="rId2"/>
          <a:stretch>
            <a:fillRect/>
          </a:stretch>
        </p:blipFill>
        <p:spPr>
          <a:xfrm>
            <a:off x="0" y="843203"/>
            <a:ext cx="11795760" cy="5171593"/>
          </a:xfrm>
          <a:prstGeom prst="rect">
            <a:avLst/>
          </a:prstGeom>
        </p:spPr>
      </p:pic>
    </p:spTree>
    <p:extLst>
      <p:ext uri="{BB962C8B-B14F-4D97-AF65-F5344CB8AC3E}">
        <p14:creationId xmlns:p14="http://schemas.microsoft.com/office/powerpoint/2010/main" val="33462506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7AE264B-DE93-9BF8-A357-129A2F6EAD6D}"/>
              </a:ext>
            </a:extLst>
          </p:cNvPr>
          <p:cNvSpPr txBox="1"/>
          <p:nvPr/>
        </p:nvSpPr>
        <p:spPr>
          <a:xfrm>
            <a:off x="831272" y="1384047"/>
            <a:ext cx="10457411" cy="3252878"/>
          </a:xfrm>
          <a:prstGeom prst="rect">
            <a:avLst/>
          </a:prstGeom>
          <a:noFill/>
        </p:spPr>
        <p:txBody>
          <a:bodyPr wrap="square">
            <a:spAutoFit/>
          </a:bodyPr>
          <a:lstStyle/>
          <a:p>
            <a:r>
              <a:rPr lang="en-US" b="1" dirty="0"/>
              <a:t>Future Enhancement:</a:t>
            </a:r>
          </a:p>
          <a:p>
            <a:pPr marL="457200" indent="-457200">
              <a:buAutoNum type="arabicPeriod"/>
            </a:pPr>
            <a:r>
              <a:rPr lang="en-US" dirty="0"/>
              <a:t>Artificial Intelligence (AI) and Machine Learning (ML): Integrating AI and ML capabilities to predict patient needs, optimize inventory levels, and improve customer service.2</a:t>
            </a:r>
          </a:p>
          <a:p>
            <a:pPr marL="457200" indent="-457200">
              <a:buAutoNum type="arabicPeriod"/>
            </a:pPr>
            <a:r>
              <a:rPr lang="en-US" dirty="0"/>
              <a:t>Mobile Applications: Developing mobile applications for customers to order medications, access their prescription history, and receive reminders.</a:t>
            </a:r>
          </a:p>
          <a:p>
            <a:pPr marL="457200" indent="-457200">
              <a:buAutoNum type="arabicPeriod"/>
            </a:pPr>
            <a:r>
              <a:rPr lang="en-US" dirty="0" err="1"/>
              <a:t>Telepharmacy</a:t>
            </a:r>
            <a:r>
              <a:rPr lang="en-US" dirty="0"/>
              <a:t>: Integrating </a:t>
            </a:r>
            <a:r>
              <a:rPr lang="en-US" dirty="0" err="1"/>
              <a:t>telepharmacy</a:t>
            </a:r>
            <a:r>
              <a:rPr lang="en-US" dirty="0"/>
              <a:t> services to enable remote consultations and prescription filling.</a:t>
            </a:r>
          </a:p>
          <a:p>
            <a:pPr marL="457200" indent="-457200">
              <a:buAutoNum type="arabicPeriod"/>
            </a:pPr>
            <a:r>
              <a:rPr lang="en-US" dirty="0"/>
              <a:t>Wearable Devices and IoT Integration: Integrating wearable devices and IoT sensors to track patient health metrics and provide real-time insights.</a:t>
            </a:r>
          </a:p>
          <a:p>
            <a:r>
              <a:rPr lang="en-US" dirty="0"/>
              <a:t>5. Blockchain Technology: Exploring the use of blockchain technology to improve data security and integrity.</a:t>
            </a:r>
          </a:p>
        </p:txBody>
      </p:sp>
    </p:spTree>
    <p:extLst>
      <p:ext uri="{BB962C8B-B14F-4D97-AF65-F5344CB8AC3E}">
        <p14:creationId xmlns:p14="http://schemas.microsoft.com/office/powerpoint/2010/main" val="36559504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838FDB9-5B37-2FBA-C759-DE13052E5A31}"/>
              </a:ext>
            </a:extLst>
          </p:cNvPr>
          <p:cNvSpPr txBox="1"/>
          <p:nvPr/>
        </p:nvSpPr>
        <p:spPr>
          <a:xfrm>
            <a:off x="1238596" y="2246014"/>
            <a:ext cx="7907481" cy="2103589"/>
          </a:xfrm>
          <a:prstGeom prst="rect">
            <a:avLst/>
          </a:prstGeom>
          <a:noFill/>
        </p:spPr>
        <p:txBody>
          <a:bodyPr wrap="square">
            <a:spAutoFit/>
          </a:bodyPr>
          <a:lstStyle/>
          <a:p>
            <a:pPr algn="ctr"/>
            <a:r>
              <a:rPr lang="en-US" b="1" dirty="0"/>
              <a:t>Conclusion:</a:t>
            </a:r>
          </a:p>
          <a:p>
            <a:r>
              <a:rPr lang="en-US" dirty="0"/>
              <a:t>The Smart Pharmacy Management System is a comprehensive solution for managing pharmacy operations efficiently. By automating tasks, reducing errors, and improving customer satisfaction, the system can help pharmacies provide better care to their customers. With its advanced features and capabilities, the Smart Pharmacy Management System is poised to revolutionize the pharmacy industry.</a:t>
            </a:r>
          </a:p>
        </p:txBody>
      </p:sp>
    </p:spTree>
    <p:extLst>
      <p:ext uri="{BB962C8B-B14F-4D97-AF65-F5344CB8AC3E}">
        <p14:creationId xmlns:p14="http://schemas.microsoft.com/office/powerpoint/2010/main" val="33704638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303A782A-5355-03DB-CA26-A3A3D607DA31}"/>
              </a:ext>
            </a:extLst>
          </p:cNvPr>
          <p:cNvGrpSpPr/>
          <p:nvPr/>
        </p:nvGrpSpPr>
        <p:grpSpPr>
          <a:xfrm>
            <a:off x="1894840" y="1516840"/>
            <a:ext cx="8402320" cy="4033672"/>
            <a:chOff x="2159836" y="1516840"/>
            <a:chExt cx="8402320" cy="4033672"/>
          </a:xfrm>
        </p:grpSpPr>
        <p:grpSp>
          <p:nvGrpSpPr>
            <p:cNvPr id="5" name="Group 4">
              <a:extLst>
                <a:ext uri="{FF2B5EF4-FFF2-40B4-BE49-F238E27FC236}">
                  <a16:creationId xmlns:a16="http://schemas.microsoft.com/office/drawing/2014/main" id="{1C7C8318-501A-300C-1586-3487E06F1253}"/>
                </a:ext>
              </a:extLst>
            </p:cNvPr>
            <p:cNvGrpSpPr/>
            <p:nvPr/>
          </p:nvGrpSpPr>
          <p:grpSpPr>
            <a:xfrm>
              <a:off x="2159836" y="1608432"/>
              <a:ext cx="8402320" cy="3942080"/>
              <a:chOff x="2159836" y="1457960"/>
              <a:chExt cx="8402320" cy="3942080"/>
            </a:xfrm>
          </p:grpSpPr>
          <p:sp>
            <p:nvSpPr>
              <p:cNvPr id="3" name="Rectangle: Rounded Corners 2">
                <a:extLst>
                  <a:ext uri="{FF2B5EF4-FFF2-40B4-BE49-F238E27FC236}">
                    <a16:creationId xmlns:a16="http://schemas.microsoft.com/office/drawing/2014/main" id="{E88D108B-EC8D-6B85-5F57-F9D19D5681C4}"/>
                  </a:ext>
                </a:extLst>
              </p:cNvPr>
              <p:cNvSpPr/>
              <p:nvPr/>
            </p:nvSpPr>
            <p:spPr>
              <a:xfrm>
                <a:off x="2159836" y="1457960"/>
                <a:ext cx="8402320" cy="3942080"/>
              </a:xfrm>
              <a:prstGeom prst="roundRect">
                <a:avLst>
                  <a:gd name="adj" fmla="val 10997"/>
                </a:avLst>
              </a:prstGeom>
              <a:solidFill>
                <a:srgbClr val="03497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4797845F-F959-88CB-A4ED-3AA0360C1A9D}"/>
                  </a:ext>
                </a:extLst>
              </p:cNvPr>
              <p:cNvSpPr txBox="1"/>
              <p:nvPr/>
            </p:nvSpPr>
            <p:spPr>
              <a:xfrm>
                <a:off x="2159836" y="4391210"/>
                <a:ext cx="8402320" cy="830997"/>
              </a:xfrm>
              <a:prstGeom prst="rect">
                <a:avLst/>
              </a:prstGeom>
              <a:noFill/>
            </p:spPr>
            <p:txBody>
              <a:bodyPr wrap="square" rtlCol="0">
                <a:spAutoFit/>
              </a:bodyPr>
              <a:lstStyle/>
              <a:p>
                <a:pPr algn="ctr"/>
                <a:r>
                  <a:rPr lang="en-US" sz="2400" dirty="0">
                    <a:solidFill>
                      <a:srgbClr val="FFE500"/>
                    </a:solidFill>
                  </a:rPr>
                  <a:t>The content is curated from online/offline resources and used for educational purpose only.</a:t>
                </a:r>
              </a:p>
            </p:txBody>
          </p:sp>
        </p:grpSp>
        <p:pic>
          <p:nvPicPr>
            <p:cNvPr id="8" name="Picture 7" descr="A blue sign with black background&#10;&#10;AI-generated content may be incorrect.">
              <a:extLst>
                <a:ext uri="{FF2B5EF4-FFF2-40B4-BE49-F238E27FC236}">
                  <a16:creationId xmlns:a16="http://schemas.microsoft.com/office/drawing/2014/main" id="{43BB6327-B30A-E013-C8DA-976B9EC35411}"/>
                </a:ext>
              </a:extLst>
            </p:cNvPr>
            <p:cNvPicPr>
              <a:picLocks noChangeAspect="1"/>
            </p:cNvPicPr>
            <p:nvPr/>
          </p:nvPicPr>
          <p:blipFill>
            <a:blip r:embed="rId4"/>
            <a:srcRect l="9324" t="20721" r="6756" b="23454"/>
            <a:stretch>
              <a:fillRect/>
            </a:stretch>
          </p:blipFill>
          <p:spPr>
            <a:xfrm>
              <a:off x="2487153" y="1516840"/>
              <a:ext cx="7747686" cy="2899149"/>
            </a:xfrm>
            <a:prstGeom prst="rect">
              <a:avLst/>
            </a:prstGeom>
          </p:spPr>
        </p:pic>
      </p:grpSp>
    </p:spTree>
    <p:custDataLst>
      <p:tags r:id="rId1"/>
    </p:custDataLst>
    <p:extLst>
      <p:ext uri="{BB962C8B-B14F-4D97-AF65-F5344CB8AC3E}">
        <p14:creationId xmlns:p14="http://schemas.microsoft.com/office/powerpoint/2010/main" val="39870245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C80B669-FAB2-FD28-7CBC-4BDB8DA9632F}"/>
              </a:ext>
            </a:extLst>
          </p:cNvPr>
          <p:cNvSpPr txBox="1"/>
          <p:nvPr/>
        </p:nvSpPr>
        <p:spPr>
          <a:xfrm>
            <a:off x="523702" y="634579"/>
            <a:ext cx="10731731" cy="4421147"/>
          </a:xfrm>
          <a:prstGeom prst="rect">
            <a:avLst/>
          </a:prstGeom>
          <a:noFill/>
        </p:spPr>
        <p:txBody>
          <a:bodyPr wrap="square">
            <a:spAutoFit/>
          </a:bodyPr>
          <a:lstStyle/>
          <a:p>
            <a:pPr marL="231134" indent="-231134">
              <a:lnSpc>
                <a:spcPct val="200000"/>
              </a:lnSpc>
              <a:spcBef>
                <a:spcPts val="267"/>
              </a:spcBef>
              <a:buClr>
                <a:srgbClr val="213163"/>
              </a:buClr>
              <a:buFont typeface="Arial" panose="020B0604020202020204" pitchFamily="34" charset="0"/>
              <a:buChar char="•"/>
            </a:pPr>
            <a:r>
              <a:rPr lang="en-IN" sz="2000" b="1" dirty="0">
                <a:solidFill>
                  <a:srgbClr val="213163"/>
                </a:solidFill>
              </a:rPr>
              <a:t>References</a:t>
            </a:r>
            <a:endParaRPr lang="en-US" sz="2000" dirty="0"/>
          </a:p>
          <a:p>
            <a:pPr marL="231134" indent="-231134">
              <a:lnSpc>
                <a:spcPct val="200000"/>
              </a:lnSpc>
              <a:spcBef>
                <a:spcPts val="267"/>
              </a:spcBef>
              <a:buClr>
                <a:srgbClr val="213163"/>
              </a:buClr>
              <a:buFont typeface="Arial" panose="020B0604020202020204" pitchFamily="34" charset="0"/>
              <a:buChar char="•"/>
            </a:pPr>
            <a:r>
              <a:rPr lang="en-US" sz="2000" dirty="0"/>
              <a:t>A. Kumar, “Study on Automated Inventory and Prescription Management in Pharmacies,” </a:t>
            </a:r>
            <a:r>
              <a:rPr lang="en-US" sz="2000" i="1" dirty="0"/>
              <a:t>International</a:t>
            </a:r>
          </a:p>
          <a:p>
            <a:pPr>
              <a:lnSpc>
                <a:spcPct val="200000"/>
              </a:lnSpc>
              <a:spcBef>
                <a:spcPts val="267"/>
              </a:spcBef>
              <a:buClr>
                <a:srgbClr val="213163"/>
              </a:buClr>
            </a:pPr>
            <a:r>
              <a:rPr lang="en-US" sz="2000" i="1" dirty="0"/>
              <a:t>   Journal of Pharmacy Practice and Education</a:t>
            </a:r>
            <a:r>
              <a:rPr lang="en-US" sz="2000" dirty="0"/>
              <a:t>, vol. 5, no. 2, pp. 18–24, 2019.</a:t>
            </a:r>
          </a:p>
          <a:p>
            <a:pPr marL="231134" indent="-231134">
              <a:lnSpc>
                <a:spcPct val="200000"/>
              </a:lnSpc>
              <a:spcBef>
                <a:spcPts val="267"/>
              </a:spcBef>
              <a:buClr>
                <a:srgbClr val="213163"/>
              </a:buClr>
              <a:buFont typeface="Arial" panose="020B0604020202020204" pitchFamily="34" charset="0"/>
              <a:buChar char="•"/>
            </a:pPr>
            <a:r>
              <a:rPr lang="en-US" sz="2000" dirty="0"/>
              <a:t>M. Patel and J. Shah, “Web-Based Pharmacy Management System with Inventory Control,” </a:t>
            </a:r>
            <a:r>
              <a:rPr lang="en-US" sz="2000" i="1" dirty="0"/>
              <a:t>International Journal of Advanced Research in Computer Science</a:t>
            </a:r>
            <a:r>
              <a:rPr lang="en-US" sz="2000" dirty="0"/>
              <a:t>, vol. 9, no. 3, pp. 55–61, 2018.</a:t>
            </a:r>
          </a:p>
        </p:txBody>
      </p:sp>
    </p:spTree>
    <p:extLst>
      <p:ext uri="{BB962C8B-B14F-4D97-AF65-F5344CB8AC3E}">
        <p14:creationId xmlns:p14="http://schemas.microsoft.com/office/powerpoint/2010/main" val="14843166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0978394-15B6-8460-0613-4DCF110BABE3}"/>
              </a:ext>
            </a:extLst>
          </p:cNvPr>
          <p:cNvSpPr txBox="1"/>
          <p:nvPr/>
        </p:nvSpPr>
        <p:spPr>
          <a:xfrm>
            <a:off x="4553339" y="3248502"/>
            <a:ext cx="3862873" cy="769441"/>
          </a:xfrm>
          <a:prstGeom prst="rect">
            <a:avLst/>
          </a:prstGeom>
          <a:noFill/>
        </p:spPr>
        <p:txBody>
          <a:bodyPr wrap="square">
            <a:spAutoFit/>
          </a:bodyPr>
          <a:lstStyle/>
          <a:p>
            <a:r>
              <a:rPr lang="en-IN" sz="4400" dirty="0"/>
              <a:t>Thank You</a:t>
            </a:r>
          </a:p>
        </p:txBody>
      </p:sp>
    </p:spTree>
    <p:extLst>
      <p:ext uri="{BB962C8B-B14F-4D97-AF65-F5344CB8AC3E}">
        <p14:creationId xmlns:p14="http://schemas.microsoft.com/office/powerpoint/2010/main" val="42362682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blue and yellow line with a black background&#10;&#10;AI-generated content may be incorrect.">
            <a:extLst>
              <a:ext uri="{FF2B5EF4-FFF2-40B4-BE49-F238E27FC236}">
                <a16:creationId xmlns:a16="http://schemas.microsoft.com/office/drawing/2014/main" id="{F314EBF8-9802-CF1D-801E-63C18C220613}"/>
              </a:ext>
            </a:extLst>
          </p:cNvPr>
          <p:cNvPicPr>
            <a:picLocks noChangeAspect="1"/>
          </p:cNvPicPr>
          <p:nvPr/>
        </p:nvPicPr>
        <p:blipFill>
          <a:blip r:embed="rId4"/>
          <a:srcRect l="9820" t="30090" r="9640" b="30270"/>
          <a:stretch>
            <a:fillRect/>
          </a:stretch>
        </p:blipFill>
        <p:spPr>
          <a:xfrm>
            <a:off x="802675" y="1603289"/>
            <a:ext cx="10586649" cy="3907824"/>
          </a:xfrm>
          <a:prstGeom prst="rect">
            <a:avLst/>
          </a:prstGeom>
        </p:spPr>
      </p:pic>
      <p:sp>
        <p:nvSpPr>
          <p:cNvPr id="10" name="TextBox 9">
            <a:extLst>
              <a:ext uri="{FF2B5EF4-FFF2-40B4-BE49-F238E27FC236}">
                <a16:creationId xmlns:a16="http://schemas.microsoft.com/office/drawing/2014/main" id="{FAFEE84B-060E-0646-61C1-61E6884BACC3}"/>
              </a:ext>
            </a:extLst>
          </p:cNvPr>
          <p:cNvSpPr txBox="1"/>
          <p:nvPr/>
        </p:nvSpPr>
        <p:spPr>
          <a:xfrm>
            <a:off x="3167861" y="3251436"/>
            <a:ext cx="6918959" cy="1246495"/>
          </a:xfrm>
          <a:prstGeom prst="rect">
            <a:avLst/>
          </a:prstGeom>
          <a:noFill/>
        </p:spPr>
        <p:txBody>
          <a:bodyPr wrap="square" rtlCol="0">
            <a:spAutoFit/>
          </a:bodyPr>
          <a:lstStyle/>
          <a:p>
            <a:pPr algn="ctr"/>
            <a:r>
              <a:rPr lang="en-US" sz="2500" b="1" dirty="0">
                <a:solidFill>
                  <a:srgbClr val="D5E3FF"/>
                </a:solidFill>
              </a:rPr>
              <a:t>SMART PHARMACY MANAGEMENT SYSTEM</a:t>
            </a:r>
          </a:p>
          <a:p>
            <a:pPr algn="ctr"/>
            <a:endParaRPr lang="en-US" sz="2500" b="1" dirty="0">
              <a:solidFill>
                <a:srgbClr val="D5E3FF"/>
              </a:solidFill>
            </a:endParaRPr>
          </a:p>
        </p:txBody>
      </p:sp>
      <p:sp>
        <p:nvSpPr>
          <p:cNvPr id="13" name="TextBox 12">
            <a:extLst>
              <a:ext uri="{FF2B5EF4-FFF2-40B4-BE49-F238E27FC236}">
                <a16:creationId xmlns:a16="http://schemas.microsoft.com/office/drawing/2014/main" id="{AD7940F8-47B2-3605-4FFD-62224135AD9A}"/>
              </a:ext>
            </a:extLst>
          </p:cNvPr>
          <p:cNvSpPr txBox="1"/>
          <p:nvPr/>
        </p:nvSpPr>
        <p:spPr>
          <a:xfrm>
            <a:off x="5495063" y="2882104"/>
            <a:ext cx="2264554" cy="369332"/>
          </a:xfrm>
          <a:prstGeom prst="rect">
            <a:avLst/>
          </a:prstGeom>
          <a:noFill/>
        </p:spPr>
        <p:txBody>
          <a:bodyPr wrap="square" rtlCol="0">
            <a:spAutoFit/>
          </a:bodyPr>
          <a:lstStyle/>
          <a:p>
            <a:pPr algn="ctr"/>
            <a:r>
              <a:rPr lang="en-US" sz="1800" b="1" dirty="0">
                <a:solidFill>
                  <a:srgbClr val="D5E3FF"/>
                </a:solidFill>
              </a:rPr>
              <a:t>Project Title</a:t>
            </a:r>
          </a:p>
        </p:txBody>
      </p:sp>
    </p:spTree>
    <p:custDataLst>
      <p:tags r:id="rId1"/>
    </p:custDataLst>
    <p:extLst>
      <p:ext uri="{BB962C8B-B14F-4D97-AF65-F5344CB8AC3E}">
        <p14:creationId xmlns:p14="http://schemas.microsoft.com/office/powerpoint/2010/main" val="37811327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74709" y="865963"/>
            <a:ext cx="3914776" cy="429684"/>
          </a:xfrm>
          <a:prstGeom prst="rect">
            <a:avLst/>
          </a:prstGeom>
          <a:noFill/>
          <a:ln>
            <a:noFill/>
          </a:ln>
        </p:spPr>
        <p:txBody>
          <a:bodyPr spcFirstLastPara="1" wrap="square" lIns="121900" tIns="121900" rIns="121900" bIns="121900" anchor="t" anchorCtr="0">
            <a:noAutofit/>
          </a:bodyPr>
          <a:lstStyle/>
          <a:p>
            <a:pPr>
              <a:buSzPts val="2800"/>
            </a:pPr>
            <a:r>
              <a:rPr lang="en-IN" sz="2000" b="1">
                <a:solidFill>
                  <a:srgbClr val="213163"/>
                </a:solidFill>
              </a:rPr>
              <a:t>Table of Contents</a:t>
            </a:r>
            <a:endParaRPr lang="en-IN" sz="2000" b="1" dirty="0">
              <a:solidFill>
                <a:srgbClr val="213163"/>
              </a:solidFill>
            </a:endParaRPr>
          </a:p>
        </p:txBody>
      </p:sp>
      <p:sp>
        <p:nvSpPr>
          <p:cNvPr id="2" name="Google Shape;62;g5fab984687_2_0">
            <a:extLst>
              <a:ext uri="{FF2B5EF4-FFF2-40B4-BE49-F238E27FC236}">
                <a16:creationId xmlns:a16="http://schemas.microsoft.com/office/drawing/2014/main" id="{07E1EAD1-F835-6956-77CD-17363121C17E}"/>
              </a:ext>
            </a:extLst>
          </p:cNvPr>
          <p:cNvSpPr txBox="1">
            <a:spLocks/>
          </p:cNvSpPr>
          <p:nvPr/>
        </p:nvSpPr>
        <p:spPr>
          <a:xfrm>
            <a:off x="185129" y="1270699"/>
            <a:ext cx="5754564" cy="3042555"/>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31642" indent="-231642">
              <a:spcBef>
                <a:spcPts val="800"/>
              </a:spcBef>
              <a:buClr>
                <a:srgbClr val="213163"/>
              </a:buClr>
              <a:buFont typeface="Arial" panose="020B0604020202020204" pitchFamily="34" charset="0"/>
              <a:buChar char="•"/>
            </a:pPr>
            <a:r>
              <a:rPr lang="en-US" sz="1800" dirty="0"/>
              <a:t>Introduction</a:t>
            </a:r>
          </a:p>
          <a:p>
            <a:pPr marL="231642" lvl="1" indent="-231642">
              <a:spcBef>
                <a:spcPts val="800"/>
              </a:spcBef>
              <a:buClr>
                <a:srgbClr val="213163"/>
              </a:buClr>
              <a:buFont typeface="Arial" panose="020B0604020202020204" pitchFamily="34" charset="0"/>
              <a:buChar char="•"/>
            </a:pPr>
            <a:r>
              <a:rPr lang="en-IN" sz="1800" dirty="0"/>
              <a:t>Related Works</a:t>
            </a:r>
          </a:p>
          <a:p>
            <a:pPr marL="231642" indent="-231642">
              <a:spcBef>
                <a:spcPts val="800"/>
              </a:spcBef>
              <a:buClr>
                <a:srgbClr val="213163"/>
              </a:buClr>
              <a:buFont typeface="Arial" panose="020B0604020202020204" pitchFamily="34" charset="0"/>
              <a:buChar char="•"/>
            </a:pPr>
            <a:r>
              <a:rPr lang="en-IN" sz="1800" dirty="0"/>
              <a:t>Problem Statement</a:t>
            </a:r>
          </a:p>
          <a:p>
            <a:pPr marL="231642" indent="-231642">
              <a:spcBef>
                <a:spcPts val="800"/>
              </a:spcBef>
              <a:buClr>
                <a:srgbClr val="213163"/>
              </a:buClr>
              <a:buFont typeface="Arial" panose="020B0604020202020204" pitchFamily="34" charset="0"/>
              <a:buChar char="•"/>
            </a:pPr>
            <a:r>
              <a:rPr lang="en-IN" sz="1800" dirty="0"/>
              <a:t>Existing System</a:t>
            </a:r>
          </a:p>
          <a:p>
            <a:pPr marL="231642" indent="-231642">
              <a:spcBef>
                <a:spcPts val="800"/>
              </a:spcBef>
              <a:buClr>
                <a:srgbClr val="213163"/>
              </a:buClr>
              <a:buFont typeface="Arial" panose="020B0604020202020204" pitchFamily="34" charset="0"/>
              <a:buChar char="•"/>
            </a:pPr>
            <a:r>
              <a:rPr lang="en-IN" sz="1800" dirty="0"/>
              <a:t>Proposed System</a:t>
            </a:r>
          </a:p>
          <a:p>
            <a:pPr marL="231642" indent="-231642">
              <a:spcBef>
                <a:spcPts val="800"/>
              </a:spcBef>
              <a:buClr>
                <a:srgbClr val="213163"/>
              </a:buClr>
              <a:buFont typeface="Arial" panose="020B0604020202020204" pitchFamily="34" charset="0"/>
              <a:buChar char="•"/>
            </a:pPr>
            <a:r>
              <a:rPr lang="en-IN" sz="1800" dirty="0"/>
              <a:t>References</a:t>
            </a:r>
            <a:endParaRPr lang="en-US" sz="1800" dirty="0"/>
          </a:p>
        </p:txBody>
      </p:sp>
      <p:pic>
        <p:nvPicPr>
          <p:cNvPr id="3" name="Picture 2" descr="A light bulb with a black background&#10;&#10;Description automatically generated">
            <a:extLst>
              <a:ext uri="{FF2B5EF4-FFF2-40B4-BE49-F238E27FC236}">
                <a16:creationId xmlns:a16="http://schemas.microsoft.com/office/drawing/2014/main" id="{C3BD9B49-6271-C92D-48CE-5039440C29E5}"/>
              </a:ext>
            </a:extLst>
          </p:cNvPr>
          <p:cNvPicPr>
            <a:picLocks noChangeAspect="1"/>
          </p:cNvPicPr>
          <p:nvPr/>
        </p:nvPicPr>
        <p:blipFill rotWithShape="1">
          <a:blip r:embed="rId4"/>
          <a:srcRect l="7117" t="5427" r="7295" b="7474"/>
          <a:stretch/>
        </p:blipFill>
        <p:spPr>
          <a:xfrm>
            <a:off x="7112000" y="1092200"/>
            <a:ext cx="4551680" cy="4632115"/>
          </a:xfrm>
          <a:prstGeom prst="rect">
            <a:avLst/>
          </a:prstGeom>
        </p:spPr>
      </p:pic>
    </p:spTree>
    <p:custDataLst>
      <p:tags r:id="rId1"/>
    </p:custDataLst>
    <p:extLst>
      <p:ext uri="{BB962C8B-B14F-4D97-AF65-F5344CB8AC3E}">
        <p14:creationId xmlns:p14="http://schemas.microsoft.com/office/powerpoint/2010/main" val="30421688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a:extLst>
            <a:ext uri="{FF2B5EF4-FFF2-40B4-BE49-F238E27FC236}">
              <a16:creationId xmlns:a16="http://schemas.microsoft.com/office/drawing/2014/main" id="{75FF2F38-51BB-3F9C-89B0-2467CA66651E}"/>
            </a:ext>
          </a:extLst>
        </p:cNvPr>
        <p:cNvGrpSpPr/>
        <p:nvPr/>
      </p:nvGrpSpPr>
      <p:grpSpPr>
        <a:xfrm>
          <a:off x="0" y="0"/>
          <a:ext cx="0" cy="0"/>
          <a:chOff x="0" y="0"/>
          <a:chExt cx="0" cy="0"/>
        </a:xfrm>
      </p:grpSpPr>
      <p:sp>
        <p:nvSpPr>
          <p:cNvPr id="61" name="Google Shape;61;g5fab984687_2_0">
            <a:extLst>
              <a:ext uri="{FF2B5EF4-FFF2-40B4-BE49-F238E27FC236}">
                <a16:creationId xmlns:a16="http://schemas.microsoft.com/office/drawing/2014/main" id="{A0901C30-ADD5-989C-879E-1983191DD87D}"/>
              </a:ext>
            </a:extLst>
          </p:cNvPr>
          <p:cNvSpPr txBox="1">
            <a:spLocks noGrp="1"/>
          </p:cNvSpPr>
          <p:nvPr>
            <p:ph type="title" idx="4294967295"/>
          </p:nvPr>
        </p:nvSpPr>
        <p:spPr>
          <a:xfrm>
            <a:off x="1287624" y="1716833"/>
            <a:ext cx="9769151" cy="3928186"/>
          </a:xfrm>
          <a:prstGeom prst="rect">
            <a:avLst/>
          </a:prstGeom>
          <a:noFill/>
          <a:ln>
            <a:noFill/>
          </a:ln>
        </p:spPr>
        <p:txBody>
          <a:bodyPr spcFirstLastPara="1" wrap="square" lIns="121900" tIns="121900" rIns="121900" bIns="121900" anchor="t" anchorCtr="0">
            <a:noAutofit/>
          </a:bodyPr>
          <a:lstStyle/>
          <a:p>
            <a:pPr>
              <a:buSzPts val="2800"/>
            </a:pPr>
            <a:r>
              <a:rPr lang="en-IN" sz="2000" b="1" dirty="0">
                <a:solidFill>
                  <a:srgbClr val="213163"/>
                </a:solidFill>
              </a:rPr>
              <a:t>Introduction</a:t>
            </a:r>
            <a:br>
              <a:rPr lang="en-IN" sz="2000" b="1" dirty="0">
                <a:solidFill>
                  <a:srgbClr val="213163"/>
                </a:solidFill>
              </a:rPr>
            </a:br>
            <a:br>
              <a:rPr lang="en-IN" sz="2000" b="1" dirty="0">
                <a:solidFill>
                  <a:srgbClr val="213163"/>
                </a:solidFill>
              </a:rPr>
            </a:br>
            <a:r>
              <a:rPr lang="en-US" sz="1600" dirty="0"/>
              <a:t>In today’s rapidly evolving healthcare environment, pharmacies play a crucial role in ensuring safe, accurate. However, traditional pharmacy operations often face challenges such as manual errors, inefficient inventory handling, delayed service, and lack of real-time monitoring. To address these issues, </a:t>
            </a:r>
            <a:r>
              <a:rPr lang="en-US" sz="1600" b="1" dirty="0"/>
              <a:t>Smart Pharmacy Management Systems</a:t>
            </a:r>
            <a:r>
              <a:rPr lang="en-US" sz="1600" dirty="0"/>
              <a:t> have emerged as an innovative solution that integrates modern technologies—including automation, data analytics, and </a:t>
            </a:r>
            <a:r>
              <a:rPr lang="en-US" sz="1600"/>
              <a:t>digitalrecord</a:t>
            </a:r>
            <a:r>
              <a:rPr lang="en-US" sz="1600" dirty="0"/>
              <a:t>-keeping—into daily pharmaceutical workflows.</a:t>
            </a:r>
            <a:br>
              <a:rPr lang="en-US" sz="1600" dirty="0"/>
            </a:br>
            <a:r>
              <a:rPr lang="en-US" sz="1600" dirty="0"/>
              <a:t>By digitizing and streamlining core processes such as prescription management, stock monitoring, and medication dispensing, smart pharmacy systems enhance operational efficiency and improve patient safety.</a:t>
            </a:r>
            <a:endParaRPr lang="en-IN" sz="1600" b="1" dirty="0">
              <a:solidFill>
                <a:srgbClr val="213163"/>
              </a:solidFill>
            </a:endParaRPr>
          </a:p>
        </p:txBody>
      </p:sp>
    </p:spTree>
    <p:custDataLst>
      <p:tags r:id="rId1"/>
    </p:custDataLst>
    <p:extLst>
      <p:ext uri="{BB962C8B-B14F-4D97-AF65-F5344CB8AC3E}">
        <p14:creationId xmlns:p14="http://schemas.microsoft.com/office/powerpoint/2010/main" val="7360619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a:extLst>
            <a:ext uri="{FF2B5EF4-FFF2-40B4-BE49-F238E27FC236}">
              <a16:creationId xmlns:a16="http://schemas.microsoft.com/office/drawing/2014/main" id="{39A1CF19-477C-5C17-FA78-34A1ABC13E5A}"/>
            </a:ext>
          </a:extLst>
        </p:cNvPr>
        <p:cNvGrpSpPr/>
        <p:nvPr/>
      </p:nvGrpSpPr>
      <p:grpSpPr>
        <a:xfrm>
          <a:off x="0" y="0"/>
          <a:ext cx="0" cy="0"/>
          <a:chOff x="0" y="0"/>
          <a:chExt cx="0" cy="0"/>
        </a:xfrm>
      </p:grpSpPr>
      <p:sp>
        <p:nvSpPr>
          <p:cNvPr id="61" name="Google Shape;61;g5fab984687_2_0">
            <a:extLst>
              <a:ext uri="{FF2B5EF4-FFF2-40B4-BE49-F238E27FC236}">
                <a16:creationId xmlns:a16="http://schemas.microsoft.com/office/drawing/2014/main" id="{475BC786-E92C-DE4A-EE1E-7D4D449C2144}"/>
              </a:ext>
            </a:extLst>
          </p:cNvPr>
          <p:cNvSpPr txBox="1">
            <a:spLocks noGrp="1"/>
          </p:cNvSpPr>
          <p:nvPr>
            <p:ph type="title" idx="4294967295"/>
          </p:nvPr>
        </p:nvSpPr>
        <p:spPr>
          <a:xfrm>
            <a:off x="1268963" y="1296955"/>
            <a:ext cx="9479902" cy="4329403"/>
          </a:xfrm>
          <a:prstGeom prst="rect">
            <a:avLst/>
          </a:prstGeom>
          <a:noFill/>
          <a:ln>
            <a:noFill/>
          </a:ln>
        </p:spPr>
        <p:txBody>
          <a:bodyPr spcFirstLastPara="1" wrap="square" lIns="121900" tIns="121900" rIns="121900" bIns="121900" anchor="t" anchorCtr="0">
            <a:noAutofit/>
          </a:bodyPr>
          <a:lstStyle/>
          <a:p>
            <a:r>
              <a:rPr lang="en-IN" sz="2000" b="1" dirty="0">
                <a:solidFill>
                  <a:srgbClr val="213163"/>
                </a:solidFill>
              </a:rPr>
              <a:t>Related Works</a:t>
            </a:r>
            <a:br>
              <a:rPr lang="en-IN" sz="2000" b="1" dirty="0">
                <a:solidFill>
                  <a:srgbClr val="213163"/>
                </a:solidFill>
              </a:rPr>
            </a:br>
            <a:br>
              <a:rPr lang="en-IN" sz="2000" b="1" dirty="0">
                <a:solidFill>
                  <a:srgbClr val="213163"/>
                </a:solidFill>
              </a:rPr>
            </a:br>
            <a:r>
              <a:rPr lang="en-US" sz="1600" b="1" dirty="0"/>
              <a:t>Systems that Track Expiry Dates Automatically</a:t>
            </a:r>
            <a:br>
              <a:rPr lang="en-US" sz="1600" b="1" dirty="0"/>
            </a:br>
            <a:r>
              <a:rPr lang="en-US" sz="1600" dirty="0"/>
              <a:t>Researchers have created systems that show </a:t>
            </a:r>
            <a:r>
              <a:rPr lang="en-US" sz="1600" b="1" dirty="0"/>
              <a:t>expired medicines in red color</a:t>
            </a:r>
            <a:r>
              <a:rPr lang="en-US" sz="1600" dirty="0"/>
              <a:t> on a computer or mobile screen.</a:t>
            </a:r>
            <a:br>
              <a:rPr lang="en-US" sz="1600" dirty="0"/>
            </a:br>
            <a:r>
              <a:rPr lang="en-US" sz="1600" dirty="0"/>
              <a:t>When a medicine expires, the system automatically changes its color to </a:t>
            </a:r>
            <a:r>
              <a:rPr lang="en-US" sz="1600" b="1" dirty="0"/>
              <a:t>red</a:t>
            </a:r>
            <a:r>
              <a:rPr lang="en-US" sz="1600" dirty="0"/>
              <a:t>.</a:t>
            </a:r>
            <a:br>
              <a:rPr lang="en-US" sz="1600" dirty="0"/>
            </a:br>
            <a:r>
              <a:rPr lang="en-US" sz="1600" dirty="0"/>
              <a:t>No need for staff to check expiry dates manually.</a:t>
            </a:r>
            <a:br>
              <a:rPr lang="en-IN" sz="1600" b="1" dirty="0">
                <a:solidFill>
                  <a:srgbClr val="213163"/>
                </a:solidFill>
              </a:rPr>
            </a:br>
            <a:r>
              <a:rPr lang="en-US" sz="1600" b="1" dirty="0"/>
              <a:t>Automated Inventory Systems</a:t>
            </a:r>
            <a:br>
              <a:rPr lang="en-US" sz="1600" dirty="0"/>
            </a:br>
            <a:r>
              <a:rPr lang="en-US" sz="1600" dirty="0"/>
              <a:t>Many studies focus on using barcode or RFID technology to track medicines automatically. These systems help reduce stock shortages and make inventory updates faster and more accurate.</a:t>
            </a:r>
            <a:br>
              <a:rPr lang="en-US" sz="1600" dirty="0"/>
            </a:br>
            <a:r>
              <a:rPr lang="en-US" sz="1600" b="1" dirty="0"/>
              <a:t>Automatic Stock and Sales Management Systems</a:t>
            </a:r>
            <a:br>
              <a:rPr lang="en-US" sz="1600" b="1" dirty="0"/>
            </a:br>
            <a:r>
              <a:rPr lang="en-US" sz="1600" dirty="0"/>
              <a:t>Several works show software that handles:</a:t>
            </a:r>
            <a:br>
              <a:rPr lang="en-US" sz="1600" dirty="0"/>
            </a:br>
            <a:r>
              <a:rPr lang="en-US" sz="1600" dirty="0"/>
              <a:t>Inventory (stock)</a:t>
            </a:r>
            <a:br>
              <a:rPr lang="en-US" sz="1600" dirty="0"/>
            </a:br>
            <a:r>
              <a:rPr lang="en-US" sz="1600" dirty="0"/>
              <a:t>Daily sales</a:t>
            </a:r>
            <a:br>
              <a:rPr lang="en-US" sz="1600" dirty="0"/>
            </a:br>
            <a:r>
              <a:rPr lang="en-US" sz="1600" dirty="0"/>
              <a:t>Reports</a:t>
            </a:r>
            <a:br>
              <a:rPr lang="en-US" sz="1600" dirty="0"/>
            </a:br>
            <a:r>
              <a:rPr lang="en-US" sz="1600" dirty="0"/>
              <a:t>These systems update everything </a:t>
            </a:r>
            <a:r>
              <a:rPr lang="en-US" sz="1600" b="1" dirty="0"/>
              <a:t>automatically</a:t>
            </a:r>
            <a:r>
              <a:rPr lang="en-US" sz="1600" dirty="0"/>
              <a:t> when a sale happens—no manual entry needed.</a:t>
            </a:r>
            <a:br>
              <a:rPr lang="en-US" sz="1600" dirty="0"/>
            </a:br>
            <a:endParaRPr lang="en-IN" sz="1600" b="1" dirty="0">
              <a:solidFill>
                <a:srgbClr val="213163"/>
              </a:solidFill>
            </a:endParaRPr>
          </a:p>
        </p:txBody>
      </p:sp>
    </p:spTree>
    <p:custDataLst>
      <p:tags r:id="rId1"/>
    </p:custDataLst>
    <p:extLst>
      <p:ext uri="{BB962C8B-B14F-4D97-AF65-F5344CB8AC3E}">
        <p14:creationId xmlns:p14="http://schemas.microsoft.com/office/powerpoint/2010/main" val="41280651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0">
          <a:extLst>
            <a:ext uri="{FF2B5EF4-FFF2-40B4-BE49-F238E27FC236}">
              <a16:creationId xmlns:a16="http://schemas.microsoft.com/office/drawing/2014/main" id="{17D828F6-D11A-004C-6B1C-7342E3C20C07}"/>
            </a:ext>
          </a:extLst>
        </p:cNvPr>
        <p:cNvGrpSpPr/>
        <p:nvPr/>
      </p:nvGrpSpPr>
      <p:grpSpPr>
        <a:xfrm>
          <a:off x="0" y="0"/>
          <a:ext cx="0" cy="0"/>
          <a:chOff x="0" y="0"/>
          <a:chExt cx="0" cy="0"/>
        </a:xfrm>
      </p:grpSpPr>
      <p:sp>
        <p:nvSpPr>
          <p:cNvPr id="61" name="Google Shape;61;g5fab984687_2_0">
            <a:extLst>
              <a:ext uri="{FF2B5EF4-FFF2-40B4-BE49-F238E27FC236}">
                <a16:creationId xmlns:a16="http://schemas.microsoft.com/office/drawing/2014/main" id="{01B87DF3-C5CE-63DD-4007-1F1C71D372FA}"/>
              </a:ext>
            </a:extLst>
          </p:cNvPr>
          <p:cNvSpPr txBox="1">
            <a:spLocks noGrp="1"/>
          </p:cNvSpPr>
          <p:nvPr>
            <p:ph type="title" idx="4294967295"/>
          </p:nvPr>
        </p:nvSpPr>
        <p:spPr>
          <a:xfrm>
            <a:off x="1141445" y="1884784"/>
            <a:ext cx="9909110" cy="3676261"/>
          </a:xfrm>
          <a:prstGeom prst="rect">
            <a:avLst/>
          </a:prstGeom>
          <a:noFill/>
          <a:ln>
            <a:noFill/>
          </a:ln>
        </p:spPr>
        <p:txBody>
          <a:bodyPr spcFirstLastPara="1" wrap="square" lIns="121900" tIns="121900" rIns="121900" bIns="121900" anchor="t" anchorCtr="0">
            <a:noAutofit/>
          </a:bodyPr>
          <a:lstStyle/>
          <a:p>
            <a:pPr>
              <a:buSzPts val="2800"/>
            </a:pPr>
            <a:r>
              <a:rPr lang="en-US" sz="2000" b="1" dirty="0">
                <a:solidFill>
                  <a:srgbClr val="002060"/>
                </a:solidFill>
              </a:rPr>
              <a:t>Problem statement:</a:t>
            </a:r>
            <a:br>
              <a:rPr lang="en-US" sz="2000" b="1" dirty="0">
                <a:solidFill>
                  <a:srgbClr val="002060"/>
                </a:solidFill>
              </a:rPr>
            </a:br>
            <a:br>
              <a:rPr lang="en-US" sz="1600" dirty="0">
                <a:solidFill>
                  <a:srgbClr val="002060"/>
                </a:solidFill>
              </a:rPr>
            </a:br>
            <a:r>
              <a:rPr lang="en-US" sz="1600" dirty="0"/>
              <a:t> Now a days, Pharmacies facing problems in managing operations such as visualization about the stock , expiry date color, hand written prescription , Manual record keeping, human dependent decision making. To avoid these problems we can use smart pharmacy automated system for visualization to represent the tablet turning red mark if it is expired and day to day automatically data will be updated in graphically.</a:t>
            </a:r>
            <a:endParaRPr lang="en-IN" sz="1600" b="1" dirty="0">
              <a:solidFill>
                <a:schemeClr val="tx1">
                  <a:lumMod val="75000"/>
                  <a:lumOff val="25000"/>
                </a:schemeClr>
              </a:solidFill>
            </a:endParaRPr>
          </a:p>
        </p:txBody>
      </p:sp>
    </p:spTree>
    <p:custDataLst>
      <p:tags r:id="rId1"/>
    </p:custDataLst>
    <p:extLst>
      <p:ext uri="{BB962C8B-B14F-4D97-AF65-F5344CB8AC3E}">
        <p14:creationId xmlns:p14="http://schemas.microsoft.com/office/powerpoint/2010/main" val="23572317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FB3D945-C19A-07E4-2612-673EEE59FDF2}"/>
              </a:ext>
            </a:extLst>
          </p:cNvPr>
          <p:cNvSpPr txBox="1"/>
          <p:nvPr/>
        </p:nvSpPr>
        <p:spPr>
          <a:xfrm>
            <a:off x="1380930" y="2089883"/>
            <a:ext cx="9741159" cy="2185214"/>
          </a:xfrm>
          <a:prstGeom prst="rect">
            <a:avLst/>
          </a:prstGeom>
          <a:noFill/>
        </p:spPr>
        <p:txBody>
          <a:bodyPr wrap="square">
            <a:spAutoFit/>
          </a:bodyPr>
          <a:lstStyle/>
          <a:p>
            <a:r>
              <a:rPr lang="en-US" sz="2000" b="1" dirty="0">
                <a:solidFill>
                  <a:srgbClr val="002060"/>
                </a:solidFill>
              </a:rPr>
              <a:t>Existing System</a:t>
            </a:r>
          </a:p>
          <a:p>
            <a:endParaRPr lang="en-US" sz="2000" b="1" dirty="0"/>
          </a:p>
          <a:p>
            <a:r>
              <a:rPr lang="en-US" sz="1600" dirty="0"/>
              <a:t>In the existing (traditional) pharmacy system, most tasks are performed manually. Pharmacists physical stock registers, and manual checking of expiry dates. Inventory updates are slow and often inaccurate because they depend on human observation. Medicines nearing expiry are difficult to track, leading to wastage and financial loss. Since there is no automated alert system, pharmacists must individually check each product, which is time-consuming and prone to errors. Overall, the existing system lacks efficiency, accuracy, and real-time monitoring.</a:t>
            </a:r>
          </a:p>
        </p:txBody>
      </p:sp>
    </p:spTree>
    <p:extLst>
      <p:ext uri="{BB962C8B-B14F-4D97-AF65-F5344CB8AC3E}">
        <p14:creationId xmlns:p14="http://schemas.microsoft.com/office/powerpoint/2010/main" val="35624282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21C32F1-5665-90BE-040A-6376A9A0E7C3}"/>
              </a:ext>
            </a:extLst>
          </p:cNvPr>
          <p:cNvSpPr txBox="1"/>
          <p:nvPr/>
        </p:nvSpPr>
        <p:spPr>
          <a:xfrm>
            <a:off x="1026367" y="1668230"/>
            <a:ext cx="9825135" cy="2431435"/>
          </a:xfrm>
          <a:prstGeom prst="rect">
            <a:avLst/>
          </a:prstGeom>
          <a:noFill/>
        </p:spPr>
        <p:txBody>
          <a:bodyPr wrap="square">
            <a:spAutoFit/>
          </a:bodyPr>
          <a:lstStyle/>
          <a:p>
            <a:r>
              <a:rPr lang="en-US" sz="2000" b="1" dirty="0">
                <a:solidFill>
                  <a:srgbClr val="002060"/>
                </a:solidFill>
              </a:rPr>
              <a:t>Proposed System</a:t>
            </a:r>
          </a:p>
          <a:p>
            <a:endParaRPr lang="en-US" sz="2000" b="1" dirty="0"/>
          </a:p>
          <a:p>
            <a:r>
              <a:rPr lang="en-US" sz="1600" dirty="0"/>
              <a:t>The proposed system introduces a </a:t>
            </a:r>
            <a:r>
              <a:rPr lang="en-US" sz="1600" b="1" dirty="0"/>
              <a:t>Smart Pharmacy Management System</a:t>
            </a:r>
            <a:r>
              <a:rPr lang="en-US" sz="1600" dirty="0"/>
              <a:t> that automates inventory handling, expiry tracking, and dispensing processes. It uses digital tools to store medicine data , and stock information. One of the key features is the </a:t>
            </a:r>
            <a:r>
              <a:rPr lang="en-US" sz="1600" b="1" dirty="0"/>
              <a:t>expiry date color-coding method</a:t>
            </a:r>
            <a:r>
              <a:rPr lang="en-US" sz="1600" dirty="0"/>
              <a:t>, where medicines are automatically highlighted with red color when it is expired . This helps pharmacists easily identify and remove expiry products.</a:t>
            </a:r>
          </a:p>
          <a:p>
            <a:r>
              <a:rPr lang="en-US" sz="1600" dirty="0"/>
              <a:t>By digitizing the workflow—stock tracking, and sales reporting—the proposed system ensures faster service, improved accuracy, reduced wastage, and overall better pharmacy efficiency.</a:t>
            </a:r>
          </a:p>
        </p:txBody>
      </p:sp>
    </p:spTree>
    <p:extLst>
      <p:ext uri="{BB962C8B-B14F-4D97-AF65-F5344CB8AC3E}">
        <p14:creationId xmlns:p14="http://schemas.microsoft.com/office/powerpoint/2010/main" val="197041631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COUNT" val="4"/>
  <p:tag name="ARTICULATE_PROJECT_OPEN" val="0"/>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Props1.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3706AB80-2608-47D7-8AC8-FA6BC8A9B27C}">
  <ds:schemaRefs>
    <ds:schemaRef ds:uri="http://schemas.microsoft.com/sharepoint/v3/contenttype/forms"/>
  </ds:schemaRefs>
</ds:datastoreItem>
</file>

<file path=customXml/itemProps3.xml><?xml version="1.0" encoding="utf-8"?>
<ds:datastoreItem xmlns:ds="http://schemas.openxmlformats.org/officeDocument/2006/customXml" ds:itemID="{A6559A34-456E-49A1-8157-9E3D18BFAD36}">
  <ds:schemaRefs>
    <ds:schemaRef ds:uri="9162bd5b-4ed9-4da3-b376-05204580ba3f"/>
    <ds:schemaRef ds:uri="c0fa2617-96bd-425d-8578-e93563fe37c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251</TotalTime>
  <Words>1386</Words>
  <Application>Microsoft Office PowerPoint</Application>
  <PresentationFormat>Widescreen</PresentationFormat>
  <Paragraphs>157</Paragraphs>
  <Slides>21</Slides>
  <Notes>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21</vt:i4>
      </vt:variant>
    </vt:vector>
  </HeadingPairs>
  <TitlesOfParts>
    <vt:vector size="26" baseType="lpstr">
      <vt:lpstr>Aptos Narrow</vt:lpstr>
      <vt:lpstr>Arial</vt:lpstr>
      <vt:lpstr>Calibri</vt:lpstr>
      <vt:lpstr>Times New Roman</vt:lpstr>
      <vt:lpstr>Simple Light</vt:lpstr>
      <vt:lpstr>PowerPoint Presentation</vt:lpstr>
      <vt:lpstr>PowerPoint Presentation</vt:lpstr>
      <vt:lpstr>PowerPoint Presentation</vt:lpstr>
      <vt:lpstr>Table of Contents</vt:lpstr>
      <vt:lpstr>Introduction  In today’s rapidly evolving healthcare environment, pharmacies play a crucial role in ensuring safe, accurate. However, traditional pharmacy operations often face challenges such as manual errors, inefficient inventory handling, delayed service, and lack of real-time monitoring. To address these issues, Smart Pharmacy Management Systems have emerged as an innovative solution that integrates modern technologies—including automation, data analytics, and digitalrecord-keeping—into daily pharmaceutical workflows. By digitizing and streamlining core processes such as prescription management, stock monitoring, and medication dispensing, smart pharmacy systems enhance operational efficiency and improve patient safety.</vt:lpstr>
      <vt:lpstr>Related Works  Systems that Track Expiry Dates Automatically Researchers have created systems that show expired medicines in red color on a computer or mobile screen. When a medicine expires, the system automatically changes its color to red. No need for staff to check expiry dates manually. Automated Inventory Systems Many studies focus on using barcode or RFID technology to track medicines automatically. These systems help reduce stock shortages and make inventory updates faster and more accurate. Automatic Stock and Sales Management Systems Several works show software that handles: Inventory (stock) Daily sales Reports These systems update everything automatically when a sale happens—no manual entry needed. </vt:lpstr>
      <vt:lpstr>Problem statement:   Now a days, Pharmacies facing problems in managing operations such as visualization about the stock , expiry date color, hand written prescription , Manual record keeping, human dependent decision making. To avoid these problems we can use smart pharmacy automated system for visualization to represent the tablet turning red mark if it is expired and day to day automatically data will be updated in graphically.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Helvin Mg</dc:creator>
  <cp:lastModifiedBy>Sai Venkat</cp:lastModifiedBy>
  <cp:revision>29</cp:revision>
  <dcterms:modified xsi:type="dcterms:W3CDTF">2025-12-10T08:45:22Z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y fmtid="{D5CDD505-2E9C-101B-9397-08002B2CF9AE}" pid="3" name="ArticulateGUID">
    <vt:lpwstr>ADA14AB9-6E05-4AF1-84FB-ACE67E38F4B9</vt:lpwstr>
  </property>
  <property fmtid="{D5CDD505-2E9C-101B-9397-08002B2CF9AE}" pid="4" name="ArticulatePath">
    <vt:lpwstr>https://edunetfoundationorg-my.sharepoint.com/personal/kaisar_edunetfoundation_org/Documents/Beutified ppt/EY/Student showcase 2025/Master Class 2 - UI_UX Design Principles</vt:lpwstr>
  </property>
</Properties>
</file>